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6" r:id="rId7"/>
    <p:sldId id="270" r:id="rId8"/>
    <p:sldId id="260" r:id="rId9"/>
    <p:sldId id="262" r:id="rId10"/>
    <p:sldId id="263" r:id="rId11"/>
    <p:sldId id="275" r:id="rId12"/>
    <p:sldId id="264" r:id="rId13"/>
    <p:sldId id="265" r:id="rId14"/>
    <p:sldId id="267" r:id="rId15"/>
    <p:sldId id="280" r:id="rId16"/>
    <p:sldId id="268" r:id="rId17"/>
    <p:sldId id="276" r:id="rId18"/>
    <p:sldId id="277" r:id="rId19"/>
    <p:sldId id="279" r:id="rId20"/>
    <p:sldId id="278" r:id="rId21"/>
    <p:sldId id="269" r:id="rId22"/>
    <p:sldId id="273" r:id="rId23"/>
    <p:sldId id="272"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300ECDD-4F8E-4E56-9615-18EAFCB6238E}" type="datetimeFigureOut">
              <a:rPr lang="en-US" smtClean="0"/>
              <a:t>1/21/2018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F6AC6AA-53D2-4544-A613-78893D0363E2}"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0ECDD-4F8E-4E56-9615-18EAFCB6238E}"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C6AA-53D2-4544-A613-78893D0363E2}"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0ECDD-4F8E-4E56-9615-18EAFCB6238E}"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C6AA-53D2-4544-A613-78893D0363E2}"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0ECDD-4F8E-4E56-9615-18EAFCB6238E}"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C6AA-53D2-4544-A613-78893D0363E2}"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0ECDD-4F8E-4E56-9615-18EAFCB6238E}"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C6AA-53D2-4544-A613-78893D0363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00ECDD-4F8E-4E56-9615-18EAFCB6238E}"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AC6AA-53D2-4544-A613-78893D0363E2}"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00ECDD-4F8E-4E56-9615-18EAFCB6238E}"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AC6AA-53D2-4544-A613-78893D0363E2}"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00ECDD-4F8E-4E56-9615-18EAFCB6238E}"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AC6AA-53D2-4544-A613-78893D0363E2}"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0ECDD-4F8E-4E56-9615-18EAFCB6238E}"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AC6AA-53D2-4544-A613-78893D0363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0ECDD-4F8E-4E56-9615-18EAFCB6238E}"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AC6AA-53D2-4544-A613-78893D0363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0ECDD-4F8E-4E56-9615-18EAFCB6238E}"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AC6AA-53D2-4544-A613-78893D0363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300ECDD-4F8E-4E56-9615-18EAFCB6238E}" type="datetimeFigureOut">
              <a:rPr lang="en-US" smtClean="0"/>
              <a:t>1/21/2018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F6AC6AA-53D2-4544-A613-78893D0363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AT4gdODtEzk"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st3_8LEQvck&amp;list=PLJ3KS09eb-EWA5J0n5Ne2UTeqFRsZgDnq&amp;index=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mR7Dskv0dKY"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st3_8LEQvck&amp;list=PLq4iXkTkFZq6168XSqrqHN5jo06ilxaaN&amp;index=1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Gilded Age</a:t>
            </a:r>
            <a:endParaRPr lang="en-US" dirty="0"/>
          </a:p>
        </p:txBody>
      </p:sp>
      <p:sp>
        <p:nvSpPr>
          <p:cNvPr id="3" name="Subtitle 2"/>
          <p:cNvSpPr>
            <a:spLocks noGrp="1"/>
          </p:cNvSpPr>
          <p:nvPr>
            <p:ph type="subTitle" idx="1"/>
          </p:nvPr>
        </p:nvSpPr>
        <p:spPr/>
        <p:txBody>
          <a:bodyPr>
            <a:normAutofit/>
          </a:bodyPr>
          <a:lstStyle/>
          <a:p>
            <a:r>
              <a:rPr lang="en-US" sz="4800" dirty="0" smtClean="0"/>
              <a:t>1877-1900</a:t>
            </a:r>
            <a:endParaRPr lang="en-US" sz="4800" dirty="0"/>
          </a:p>
        </p:txBody>
      </p:sp>
    </p:spTree>
    <p:extLst>
      <p:ext uri="{BB962C8B-B14F-4D97-AF65-F5344CB8AC3E}">
        <p14:creationId xmlns:p14="http://schemas.microsoft.com/office/powerpoint/2010/main" val="1024591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descr="http://rosswolfe.files.wordpress.com/2013/04/standard_oil_octopus_loc_color.jpg?w=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0709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9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descr="Image result for John D. Rockefelle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9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133600"/>
            <a:ext cx="5943600" cy="3877815"/>
          </a:xfrm>
        </p:spPr>
        <p:txBody>
          <a:bodyPr/>
          <a:lstStyle/>
          <a:p>
            <a:r>
              <a:rPr lang="en-US" dirty="0" smtClean="0"/>
              <a:t>He monopolized the steel industry through vertical integration.</a:t>
            </a:r>
          </a:p>
          <a:p>
            <a:r>
              <a:rPr lang="en-US" dirty="0" smtClean="0"/>
              <a:t>He was the first to mass-produce steel using the Bessemer Process.</a:t>
            </a:r>
          </a:p>
          <a:p>
            <a:r>
              <a:rPr lang="en-US" dirty="0" smtClean="0"/>
              <a:t>He eventually sells his entire business to J.P. Morgan.</a:t>
            </a:r>
          </a:p>
          <a:p>
            <a:r>
              <a:rPr lang="en-US" dirty="0" smtClean="0"/>
              <a:t>In his lifetime, he made $297.8 billion </a:t>
            </a:r>
            <a:r>
              <a:rPr lang="en-US" sz="2000" dirty="0" smtClean="0"/>
              <a:t>(today’s money)</a:t>
            </a:r>
          </a:p>
          <a:p>
            <a:endParaRPr lang="en-US" dirty="0"/>
          </a:p>
        </p:txBody>
      </p:sp>
      <p:sp>
        <p:nvSpPr>
          <p:cNvPr id="3" name="Title 2"/>
          <p:cNvSpPr>
            <a:spLocks noGrp="1"/>
          </p:cNvSpPr>
          <p:nvPr>
            <p:ph type="title"/>
          </p:nvPr>
        </p:nvSpPr>
        <p:spPr/>
        <p:txBody>
          <a:bodyPr/>
          <a:lstStyle/>
          <a:p>
            <a:r>
              <a:rPr lang="en-US" dirty="0" smtClean="0"/>
              <a:t>Andrew Carnegie</a:t>
            </a:r>
            <a:endParaRPr lang="en-US" dirty="0"/>
          </a:p>
        </p:txBody>
      </p:sp>
      <p:pic>
        <p:nvPicPr>
          <p:cNvPr id="5122" name="Picture 2" descr="http://upload.wikimedia.org/wikipedia/commons/0/09/Andrew_Carnegie,_three-quarter_length_portrait,_seated,_facing_slightly_left,_1913-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327" y="2209800"/>
            <a:ext cx="2957188" cy="370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2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098" y="2743200"/>
            <a:ext cx="5244353" cy="3877815"/>
          </a:xfrm>
        </p:spPr>
        <p:txBody>
          <a:bodyPr>
            <a:normAutofit fontScale="92500"/>
          </a:bodyPr>
          <a:lstStyle/>
          <a:p>
            <a:r>
              <a:rPr lang="en-US" dirty="0" smtClean="0"/>
              <a:t>First to be able to mass-produce the automobile.</a:t>
            </a:r>
          </a:p>
          <a:p>
            <a:r>
              <a:rPr lang="en-US" dirty="0" smtClean="0"/>
              <a:t>The Model T was then available to the common man at $300.</a:t>
            </a:r>
          </a:p>
          <a:p>
            <a:r>
              <a:rPr lang="en-US" dirty="0" smtClean="0"/>
              <a:t>He also perfected the assembly line, which led to the standard 8 hour work day and helped the workers by adopting a minimum wage.</a:t>
            </a:r>
          </a:p>
          <a:p>
            <a:r>
              <a:rPr lang="en-US" dirty="0" smtClean="0"/>
              <a:t>In his lifetime, he made $188.1 billion.</a:t>
            </a:r>
          </a:p>
          <a:p>
            <a:endParaRPr lang="en-US" dirty="0"/>
          </a:p>
        </p:txBody>
      </p:sp>
      <p:sp>
        <p:nvSpPr>
          <p:cNvPr id="3" name="Title 2"/>
          <p:cNvSpPr>
            <a:spLocks noGrp="1"/>
          </p:cNvSpPr>
          <p:nvPr>
            <p:ph type="title"/>
          </p:nvPr>
        </p:nvSpPr>
        <p:spPr>
          <a:xfrm>
            <a:off x="3459010" y="519111"/>
            <a:ext cx="5211653" cy="1054250"/>
          </a:xfrm>
        </p:spPr>
        <p:txBody>
          <a:bodyPr/>
          <a:lstStyle/>
          <a:p>
            <a:r>
              <a:rPr lang="en-US" dirty="0" smtClean="0">
                <a:hlinkClick r:id="rId2"/>
              </a:rPr>
              <a:t>Henry Ford</a:t>
            </a:r>
            <a:endParaRPr lang="en-US" dirty="0"/>
          </a:p>
        </p:txBody>
      </p:sp>
      <p:sp>
        <p:nvSpPr>
          <p:cNvPr id="4" name="AutoShape 2" descr="data:image/jpeg;base64,/9j/4AAQSkZJRgABAQAAAQABAAD/2wCEAAkGBxQSEhQUEhQVFBUUFBQUFxgUFRUUFxcWFxYXFxQXFxUYHCggGBolHBQVITEhJSkrLi4uGB8zODMsNygtLisBCgoKBQUFDgUFDisZExkrKysrKysrKysrKysrKysrKysrKysrKysrKysrKysrKysrKysrKysrKysrKysrKysrK//AABEIAP4AxwMBIgACEQEDEQH/xAAcAAACAwEBAQEAAAAAAAAAAAAEBQIDBgEABwj/xAA8EAACAQIEAwUGBQQCAAcAAAABAgADEQQSITEFQVEGImFxgRMykaGx8AdCwdHhFFJy8SNiFUNTgqKjsv/EABQBAQAAAAAAAAAAAAAAAAAAAAD/xAAUEQEAAAAAAAAAAAAAAAAAAAAA/9oADAMBAAIRAxEAPwB87ylnnajShmgWipJpiIA9SUtVgOhWk0qRIuJMup4iA9RpK8XUK8LV4FpErM8XkC0CUmJ5KROvKcqgqCbE26amBMT14FQx6ttsPTWE02ze7r8RAsvOyLqRuCJzNAmJwiRDzwaB4S0GVSQMC28mplQMkDAtEtRoODLUMC8NPSCzsDKO0pdpKsZQzQIuZQ7STtKWgW09TDadOA0IejwCaJtCVeAo8F43xX+np5rXJIUX0FzzMBpXxSoLsQB4wGn2ioAkFr25D9TsPKZrE3qjM5LX10vYeQFvrF6gD3VsBpe1rdddAPIAQPomA4yKp0Wyj7sI4SrfQi2l9NQJjeC1BTp5j7xy26i40svS3LxuY/wlYny5A/W/UmBLEYUKxKiwOvdNhfncfxJ0PK/1+QvCgbyJwt9bCAxwbArsfI3/AFAgfEcOFGZfUS7D1QtgWsToAeZ6a/pPYtrjr5AGAnpVg23qJaIj4jVqpUvc5b32PqDrr8I1oPcA9ReAUJ0SsNJgQLBJgyudEC0SxTKllwgWKZ6RWegYutU1lRaRrNrKi8CbGcQXkd5FXtAJWW02gwqiTvbWAYXmN7R4k16ophsqqwGpt5m3OaHEYnKpPQXmf4ZgS5aswPfJIv05aXFh5wJUhUVWNI5lXu5joCddF8gN+Xyl2AwdSowLaAb3NyOtrAQzhyGzFrsqrZb6C5/tXZRpvCsAfWA1w1O1o4wtOL8Kt42w6wCKdOEpTnKQhVNYFD0gRYgEeMGrYcgHIfjrGbLKKiwMzxzDMFSqm6uCQdjY6iWlhpYWFthDuKKTTcDfQjzi5b2F97QLA0mplSyxWgEIbyYEhTtLrCBILJKZKltOokCSz0lTWdgfPaxg7iTNaVPWvAtoNOVF1naddV35ziYkEwIB7HWEmqDIOoPKVt0gB8VbQL/cwB8uct4fWWmoVtQDa2unS/8AMA4yTlGuxvM//wCMkEqCRqTve9xb0gbXilcBAo3J+VpZw02AvMdhcbdiTy+9Y84Vi7nX3Rp5kwNtQaNMPMxjvaCkXV0RV/M5yr9NfK8R8L7XVlbKxSpa9wupPiNdYH1OjCkiDgfHErjS4PQi3nHgqQLbymoZY7iCtXXkYFNZbhhfpE7bxtVqAFvERQBAmoklkFMmsC1ZaplSayamAQjwhGgatLVeAYs9K6Z8Z6B8vqGVFoWhXcwCu9zptA7mng1jIK0tRAecAqhW6yxmg4E9mtAD4xVZfYlSQC7l7fmVVvlPhMvTorVzVAMu9wNgdwRNHxon2ZYflD/Nf4mN4YWLmx/Kb+WkA3B+U3fZ3hyuqkg2BudDvMbgxsOhn03sko9naAvw/DqlWtVZ2YBSopgWFhpmCk3yjfUWJ0uYRiOCucIDXDVqy2vlJdibnv0yygqfc7pNtx0M1T4NemvX1+/hPZco3OnLWBjez9cq9m95dDcWPgbH70n0Ck4Kg+Ew9ZR7QtzvNXwx81L0gZvtJXxDK7pcqlytNWOdrKSDYC5JtootuNeUBL1cOyPcsGJLL3m7gIzveoA1NgGDZWJuEcaFdduuHDa852pTJ31t6esAahh84uxIHIczBKosSI1pncdCvw1v9IjxFW7E+JgXqZEvKfazpaAUtWdzQamZchgXqZesHlitAIVp6VKZ6B8yxD6ygGerNcyotaBJyZ6nVIMspAEXnLjnAJSteTJuIOm1xK2qQLMSt1YdRp5zFjDtSKtqDmYZedhvr0mtFSB4+gCCbX0I/wBQF1Kp3yfH9J9I7K4oZZ8vwAtfwm87N1QtPN42gb6nXvaV8QxIRCzEAAbxdQxelz/uL+0VJ69Jlva45QM9iOJF3BX3WOh6z6B2fBNK3hPkg4VilbTMwB0A2v8ApPpfY+tiPZ2qU8hGneNr+kDRYVuXOWO0HK9N9541LiBRjsQKdJ25nQeewmYp1Z7i/EjVe35VJA8TfUwajvpAZUTL80GoKYRaBfQW5l72vBqLAGMadINqIFdISUkqWllFeXWBWjT0s9lY2nIHyzFUSPWCs0Y8VqsQD05RIzk7QLmqcrzoe0GyE8jIB4DIVukg7EmCU3l5qwJUyZZiW7u3KV02kqveCqPedlUeZNhAz2Effzmp4ViO4ij+4n6RZ2o4N/R4hqeuQqroT0I1+BvIYCv3d9Qbj9YH0sUSWuBmC2UAeUVUO1VDOyOTTsxHfVl+NxpD+znEc9IG/eheJwhJDgC+x0vfzgHcLxVBwCjq1+mojYVEUbgRXhcNT/NRpG//AEW/xtGNKnTt3UQcthtA8KynZgfWBcTr+zps3gbeZ0ENJ6gfCZ3j9bOwQbLqf8v4H1gIbwvB3kGoQjCUyLwCVxEtFS8DKWMLpLpAsWHYWvaLqd4TRMB2CrSz2YgmGSFqYEvZ856SWcgfIcShdsuwldDA5Hv/AKljvY3nUxcC+sy63sDbWIqlC7ExjX1N4NlgCPTMlSSXluUGxGKCC5gTeqFGugEJ7A0v6riCsdUoI1Qf5e6v1PwmU4hjzUPQTY/g3Utia45mipHo+v8A+hA3/bHs4MbRsLCqlyjH5qfA/tPjj0XpOyOCrqcrKdCDP0EsQdquyVPGrc/8dYCy1AL+QcfmX5jlA+c9n+J+ye5PdP39+U+m8Lxa1FuCDznyPifC6+DqZK6FbmytvTf/ABbn5HXwmh7N8QdLZRcHluPTp5QPqFFARrLTSA2inC8RuNVYHoVP1jPChqhyjTmb8h1gA8Uxgprp7zaKP1PhENGidybyXFiTWe+tmKjyBsJLDwO+xvPBLQhJYVgCtSzDpLcOg5X9Qf1k9pNXgeKCXIgM8EvJKtoBdI2EuVoGjS1WgGoZ2Do89A+UVBKCsnVaUVsWAIHKtS0obEhdSbQLFYwn3RaAOpO5gXYnih1yfGLK9Vm1Y3ljjWRdYA9pq/wxxPs+IU77VFen8QGHzQTLlYXwnEmlVSourIwcDrlN7etresD9JIsuWnBeE4xK9JKtM3WooYHz/WMkEAfEcPSqhSoiujaFXAYHzBijC9jKVFr0Lhd8jEkD/Fjr6H4zTKJaBASpg2BsF8LnQfHn6RthMKKYIGpOpPMn9vCZ/ivaOkK+HpI4YvWQHKQbXYLr03mngfMsVWV6lTXX2j/JjPUjMFjOIt7WtlYgrWq+oztaG8P7UkaVB6wNwjwhKkR4TidOoLqwjGlUgGOJVtOe2nvaQLada0ISsIHpI5oDJWEsEVpUhC1oBoadg9OpPQPlFe95WaV9Iwq0bmVldIC2ph9tIFiEsCekdVV+/v1ifigso6ZhfygL6aaXnGSXqNPvWRKQBnSSwwsQeQIOktFK5tPLT5cvrA3H4Z9pDh6/9LUJNGsc1P8A6OeQ8GsdOo8Z9mosCLg3E/MtYdxWG6HW24BOhB6g2M+29gOOf1VHU5ay6P0ZgB3iPEFTcdYG1EC47xNcNQeoxANsqXubuQcosBc9fIE8oRTc3AIHnf8AifKfxHxeKGItWqItEKXpKqtqoB9oe6wbMPzHMNCthraAalO6UqzClUy4ii4KMysMrgsSMttB+W4uBtefTOI4j2dKo9iciMwAFySAbAAbkz47wLtFSqUWoENWYgnT/gQae6pszE31uR8Z9R7NcR/qcLRq82UZhmzZXHdZSeZBBED8+4oFcQwP59T5nf53lbLNJ+J+HFPHuw/vH/yVW/UzPVd4FaFlN1JB8I4wHaapTtm7wim0iVgb7AdoqVTnYxqjg7GfKivMRtwjjL0iATdYH0MNJ3geCxK1FBWF2gdUyxWlIEsUQCabz0hTE9AyGIoeEBamRGOMqkD5QGlVDPby3gUZPj0glaiDcMLg6RzUTe3Tl8tIBXTXX9fvTWBmMThmpG41X5icSoDr9/xHVVQd/u36axK1EGp3dLe8Rt5AdYF6ry+P7Tjjpv8ApadXTSQbw9YEqGvdOzDLNn+F+MYVGTnSUG3MqGN/O2cj1HSYsNr/AD9+Ma8NxxwuLp1l1sVew/Mp0qL6jN6wP0IvL4/fxnzz8WqP/Fh8jBai1Hq5mbKETKQSSNdSwFhvryBm6pY6n7IV8wFL2Zq5uWSwa/wnw7tjxani0q1QajVTUQMSlqa01ayopzXsC1hddSHPMWBTg6NQBcVTNNVep7GwYdyqabNZ0BGUMUJHKx8JvOxXbr2P/HiRZPaLSc3FqTDMFe1rlTYKbk2CrvPn2Fpl+H18v/lYihUYf9SlVM3oX+s1H4c8PSs1NltnR/bVM3ezez7qgDqDUU67b66QJ/ixY4qv4NTP/wBaTLp3gp8I17ZY8V6teoL2LEC9rkU7IG05HJf1ijAG9MeGkDonbTj6SQ1ECNNZctKeUSVQECA37OY003AvofrNys+ZYd7ec+gcGxPtKYMA+0konVWWpSgepz0Ip0Z2B874xUy93xIlfDqet/vpIdqkKVb8iPppKOF4nUiA719ef38YsxOpjQL3fv7/ANRfWXUwFHFHIAC+8+g8B+YnwEAVQug2HXmeZM5xbHWqNpsAB5ak289PhGvDaCOlwudiLAhjquWzkBrKrrn1F9jceILcRTKkA3Bb+6430Gvja1pXVw5RirCxHw22084c2E9lXK1aj3QXpBrFg91DHKwFiNSFI5cyNR6tMEMczFwR75Ga51DMTqcx6693U6wKXp/f0l+K1RWH5TY+R2+Y+c7VpZWI0Nt7G4+PPnL6dLMjLzI/19+EA+j2sYcP/pGvlFTNmG/sveFLf/1AD0tpLuI4lcbhMOlOrSUpRynD+0CEPTZ1UhGIzMUsxIG7HU62yaWtY7G4PkfsfCWUG9mym1BSpBViXJVgdDlzEseeoI2MBjhOE4nD0qxqKaKOhpP7Qd0pUBF7fnykJYqdGKkkAGN/w74e4fE0y5pt7N6Qy6sWd1oZl8Mzix6qJlHxmZwoa62UFrd5zYFmZiMzd+5AOmg0uJvcHj0w9KrVByYiouGK1CpdS1VazLTRfy9+lnudtLnui4ZnitmLZVyJbKinXKirlpqTzIVQL894u4KLqR01jMrpbw59BFnADqwgG1Kekota1oyal08oE6fWBOlrO4prLJ4cT2MXu+UCGCHPmZq+zFewKzM0bEA8404O5FQeMDb0Kt4xpCLsFQjekkCSiclyU52B8w7XAGmh3sbX8Pu0QcNaxmi41SFSmbaEa2mXwps0DWU3uLffxg2M0U+EhhKml/X76wmpRDLaB8+4i+ZyZqOzPGVoYSooypVzhva1LWp0ymVco3eplz5V1HeHLSIeM4A03PQneS4fQZiHp1VUoVU52XMoFiKig7qCSOo+cBhx+rVb2FVzZ/ZooBIOoU2IFxrdmuRpz5yrCUWqO7ANkJJIdiSXIFmGuvu7m+g8dHPaVadRUCVc6UwpAJOZjYAgck0sx0H7S4SCQAQBawFtvhAXDB6+vO4hOHoFTsfI25Rs2HHx6c9jIBLX8b6wMpxChkqMBsWuPXX5X+Urq4EOUJJUA946e7zt4j9RHPaDD+64sLi3w1H6wPDpcWIv9PI+GtvWAvwgBYrTpqo5se+Rca2JB2HS013EEDqq3saFdqSroCy06CEsy6nSpiGIO1nMzvDMO3twgvYlQthrZmC7ddx5iNaKsamKYsXDYqvlI2tnsWHnlA/9o6QI00+fy6RHwVbVmHQt8jNEE119fXpM7g+7iWG3eP1vA0lRByHl/qC1qQt8Yzy3++fL9JXXw/3/ABAW0070JqUgVPlLPZWIt4QlKUBNw+jeNsNSKkHxg1CjlJHjGF+ogbHh9YZQfCNKVQGZnhT3WN6DGA9pCekMI2k9A+YcVNgSPIzMAd6azEWqJbnMzVoFWseUA/BVPvaOsKb/AH6zP4Zo8wR2A3NgB4nYQO4vBq4IIB85kO0XCxTsVGhNv2m9xNErlvzFxYgg76gjyiri2F9pTIt5QM9wfEh1s3vKNfEciPvpNHhaVvv5+MwpDUnuNGU6ffMTacG4itZLjRhow6H9jAYMnXWQqJp/uXq338pSfPTn5QF/EaOamw/t7w9OfwvE2GHLT70+M1DUxbzBmep0spI6XHPrAO4HXVK1Oo4JCOGI56G4t6hdOo8ZDJayqAlyWygkhSzZiLncAsdddoLRcBtdtvTnr1jCkpufvXrYdRr8oHaq78/pt05zKVXti2tr3h9BNh7O+vr8h+0xXEBlxLf5A/SBtqWtj/OloQae3r9/ODcOqXQW+fKHW5eEAVqctWnYybLpJ2gCVqYzkjaQbXSW4lgDIJAc8DbcTR4enMpwt7NNLh6sBtRqgT0FV7T0D5pUuDBcf3iDGtajeL69OAJTUgx9gFXKDmII3NjYHkAQN4oSnrGGFqZd8w6WfKB15HpAcVTn1aoSAN7aBd7nLtz3A3gbHcdLj5yh8Rzsc2nezG/3b6Tyve5POAj4/wANv3hEeDxDUXzLuNxyI5gzbVlzCZfieFysYGkw2NFVAy7ePI8wZcr385juHY1qLX1Kn3h+o8ZrKVUGzCxBFwRzgEo94uxdO1VrbMAflrDlbpB8cux6aQEeNcIMxNtdPE7iwtC+E4jNlJ2JK+O9xccufx8JKrQVspsrFWzKG9245FRuNB6fIThuFNNiSbkhToLbNbz/ADQNF9/GY3tLSy1weoHy0mrz/X+Znu0y3KH/ACEBrwap3Y5TofrM3wRtOfpH1FoFzftJAyDTimBTiUuwMiBLqp2kBAtwpsQY2pVjFFOMqJgN8NiZyVUJ6AhxSjkIBUWMaovBikAL2cuA0k2SRgQy9Jao0kZwVIFhMV4+leMHqWguIa4gZ6vShHC8ZkOU+6dj0P7S3E04G1OBp6FT6z2Ka6mKuHYk2sdbc/CMHqXWANf5TuWzekiBJ3+h+kAh20ibji3y+cajb75RdxRbgQKuGVLaR9QfS/397TO4QWMc0W0gMkqbyQaBq/7y8GBN20kVaV1tpWrQDFaGUKkXK8LoQG1GtPQNGnoH/9k="/>
          <p:cNvSpPr>
            <a:spLocks noChangeAspect="1" noChangeArrowheads="1"/>
          </p:cNvSpPr>
          <p:nvPr/>
        </p:nvSpPr>
        <p:spPr bwMode="auto">
          <a:xfrm>
            <a:off x="155575" y="-1790700"/>
            <a:ext cx="2933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hQVFBUUFBQUFxgUFRUUFxcWFxYXFxQXFxUYHCggGBolHBQVITEhJSkrLi4uGB8zODMsNygtLisBCgoKBQUFDgUFDisZExkrKysrKysrKysrKysrKysrKysrKysrKysrKysrKysrKysrKysrKysrKysrKysrKysrK//AABEIAP4AxwMBIgACEQEDEQH/xAAcAAACAwEBAQEAAAAAAAAAAAAEBQIDBgEABwj/xAA8EAACAQIEAwUGBQQCAAcAAAABAgADEQQSITEFQVEGImFxgRMykaGx8AdCwdHhFFJy8SNiFUNTgqKjsv/EABQBAQAAAAAAAAAAAAAAAAAAAAD/xAAUEQEAAAAAAAAAAAAAAAAAAAAA/9oADAMBAAIRAxEAPwB87ylnnajShmgWipJpiIA9SUtVgOhWk0qRIuJMup4iA9RpK8XUK8LV4FpErM8XkC0CUmJ5KROvKcqgqCbE26amBMT14FQx6ttsPTWE02ze7r8RAsvOyLqRuCJzNAmJwiRDzwaB4S0GVSQMC28mplQMkDAtEtRoODLUMC8NPSCzsDKO0pdpKsZQzQIuZQ7STtKWgW09TDadOA0IejwCaJtCVeAo8F43xX+np5rXJIUX0FzzMBpXxSoLsQB4wGn2ioAkFr25D9TsPKZrE3qjM5LX10vYeQFvrF6gD3VsBpe1rdddAPIAQPomA4yKp0Wyj7sI4SrfQi2l9NQJjeC1BTp5j7xy26i40svS3LxuY/wlYny5A/W/UmBLEYUKxKiwOvdNhfncfxJ0PK/1+QvCgbyJwt9bCAxwbArsfI3/AFAgfEcOFGZfUS7D1QtgWsToAeZ6a/pPYtrjr5AGAnpVg23qJaIj4jVqpUvc5b32PqDrr8I1oPcA9ReAUJ0SsNJgQLBJgyudEC0SxTKllwgWKZ6RWegYutU1lRaRrNrKi8CbGcQXkd5FXtAJWW02gwqiTvbWAYXmN7R4k16ophsqqwGpt5m3OaHEYnKpPQXmf4ZgS5aswPfJIv05aXFh5wJUhUVWNI5lXu5joCddF8gN+Xyl2AwdSowLaAb3NyOtrAQzhyGzFrsqrZb6C5/tXZRpvCsAfWA1w1O1o4wtOL8Kt42w6wCKdOEpTnKQhVNYFD0gRYgEeMGrYcgHIfjrGbLKKiwMzxzDMFSqm6uCQdjY6iWlhpYWFthDuKKTTcDfQjzi5b2F97QLA0mplSyxWgEIbyYEhTtLrCBILJKZKltOokCSz0lTWdgfPaxg7iTNaVPWvAtoNOVF1naddV35ziYkEwIB7HWEmqDIOoPKVt0gB8VbQL/cwB8uct4fWWmoVtQDa2unS/8AMA4yTlGuxvM//wCMkEqCRqTve9xb0gbXilcBAo3J+VpZw02AvMdhcbdiTy+9Y84Vi7nX3Rp5kwNtQaNMPMxjvaCkXV0RV/M5yr9NfK8R8L7XVlbKxSpa9wupPiNdYH1OjCkiDgfHErjS4PQi3nHgqQLbymoZY7iCtXXkYFNZbhhfpE7bxtVqAFvERQBAmoklkFMmsC1ZaplSayamAQjwhGgatLVeAYs9K6Z8Z6B8vqGVFoWhXcwCu9zptA7mng1jIK0tRAecAqhW6yxmg4E9mtAD4xVZfYlSQC7l7fmVVvlPhMvTorVzVAMu9wNgdwRNHxon2ZYflD/Nf4mN4YWLmx/Kb+WkA3B+U3fZ3hyuqkg2BudDvMbgxsOhn03sko9naAvw/DqlWtVZ2YBSopgWFhpmCk3yjfUWJ0uYRiOCucIDXDVqy2vlJdibnv0yygqfc7pNtx0M1T4NemvX1+/hPZco3OnLWBjez9cq9m95dDcWPgbH70n0Ck4Kg+Ew9ZR7QtzvNXwx81L0gZvtJXxDK7pcqlytNWOdrKSDYC5JtootuNeUBL1cOyPcsGJLL3m7gIzveoA1NgGDZWJuEcaFdduuHDa852pTJ31t6esAahh84uxIHIczBKosSI1pncdCvw1v9IjxFW7E+JgXqZEvKfazpaAUtWdzQamZchgXqZesHlitAIVp6VKZ6B8yxD6ygGerNcyotaBJyZ6nVIMspAEXnLjnAJSteTJuIOm1xK2qQLMSt1YdRp5zFjDtSKtqDmYZedhvr0mtFSB4+gCCbX0I/wBQF1Kp3yfH9J9I7K4oZZ8vwAtfwm87N1QtPN42gb6nXvaV8QxIRCzEAAbxdQxelz/uL+0VJ69Jlva45QM9iOJF3BX3WOh6z6B2fBNK3hPkg4VilbTMwB0A2v8ApPpfY+tiPZ2qU8hGneNr+kDRYVuXOWO0HK9N9541LiBRjsQKdJ25nQeewmYp1Z7i/EjVe35VJA8TfUwajvpAZUTL80GoKYRaBfQW5l72vBqLAGMadINqIFdISUkqWllFeXWBWjT0s9lY2nIHyzFUSPWCs0Y8VqsQD05RIzk7QLmqcrzoe0GyE8jIB4DIVukg7EmCU3l5qwJUyZZiW7u3KV02kqveCqPedlUeZNhAz2Effzmp4ViO4ij+4n6RZ2o4N/R4hqeuQqroT0I1+BvIYCv3d9Qbj9YH0sUSWuBmC2UAeUVUO1VDOyOTTsxHfVl+NxpD+znEc9IG/eheJwhJDgC+x0vfzgHcLxVBwCjq1+mojYVEUbgRXhcNT/NRpG//AEW/xtGNKnTt3UQcthtA8KynZgfWBcTr+zps3gbeZ0ENJ6gfCZ3j9bOwQbLqf8v4H1gIbwvB3kGoQjCUyLwCVxEtFS8DKWMLpLpAsWHYWvaLqd4TRMB2CrSz2YgmGSFqYEvZ856SWcgfIcShdsuwldDA5Hv/AKljvY3nUxcC+sy63sDbWIqlC7ExjX1N4NlgCPTMlSSXluUGxGKCC5gTeqFGugEJ7A0v6riCsdUoI1Qf5e6v1PwmU4hjzUPQTY/g3Utia45mipHo+v8A+hA3/bHs4MbRsLCqlyjH5qfA/tPjj0XpOyOCrqcrKdCDP0EsQdquyVPGrc/8dYCy1AL+QcfmX5jlA+c9n+J+ye5PdP39+U+m8Lxa1FuCDznyPifC6+DqZK6FbmytvTf/ABbn5HXwmh7N8QdLZRcHluPTp5QPqFFARrLTSA2inC8RuNVYHoVP1jPChqhyjTmb8h1gA8Uxgprp7zaKP1PhENGidybyXFiTWe+tmKjyBsJLDwO+xvPBLQhJYVgCtSzDpLcOg5X9Qf1k9pNXgeKCXIgM8EvJKtoBdI2EuVoGjS1WgGoZ2Do89A+UVBKCsnVaUVsWAIHKtS0obEhdSbQLFYwn3RaAOpO5gXYnih1yfGLK9Vm1Y3ljjWRdYA9pq/wxxPs+IU77VFen8QGHzQTLlYXwnEmlVSourIwcDrlN7etresD9JIsuWnBeE4xK9JKtM3WooYHz/WMkEAfEcPSqhSoiujaFXAYHzBijC9jKVFr0Lhd8jEkD/Fjr6H4zTKJaBASpg2BsF8LnQfHn6RthMKKYIGpOpPMn9vCZ/ivaOkK+HpI4YvWQHKQbXYLr03mngfMsVWV6lTXX2j/JjPUjMFjOIt7WtlYgrWq+oztaG8P7UkaVB6wNwjwhKkR4TidOoLqwjGlUgGOJVtOe2nvaQLada0ISsIHpI5oDJWEsEVpUhC1oBoadg9OpPQPlFe95WaV9Iwq0bmVldIC2ph9tIFiEsCekdVV+/v1ifigso6ZhfygL6aaXnGSXqNPvWRKQBnSSwwsQeQIOktFK5tPLT5cvrA3H4Z9pDh6/9LUJNGsc1P8A6OeQ8GsdOo8Z9mosCLg3E/MtYdxWG6HW24BOhB6g2M+29gOOf1VHU5ay6P0ZgB3iPEFTcdYG1EC47xNcNQeoxANsqXubuQcosBc9fIE8oRTc3AIHnf8AifKfxHxeKGItWqItEKXpKqtqoB9oe6wbMPzHMNCthraAalO6UqzClUy4ii4KMysMrgsSMttB+W4uBtefTOI4j2dKo9iciMwAFySAbAAbkz47wLtFSqUWoENWYgnT/gQae6pszE31uR8Z9R7NcR/qcLRq82UZhmzZXHdZSeZBBED8+4oFcQwP59T5nf53lbLNJ+J+HFPHuw/vH/yVW/UzPVd4FaFlN1JB8I4wHaapTtm7wim0iVgb7AdoqVTnYxqjg7GfKivMRtwjjL0iATdYH0MNJ3geCxK1FBWF2gdUyxWlIEsUQCabz0hTE9AyGIoeEBamRGOMqkD5QGlVDPby3gUZPj0glaiDcMLg6RzUTe3Tl8tIBXTXX9fvTWBmMThmpG41X5icSoDr9/xHVVQd/u36axK1EGp3dLe8Rt5AdYF6ry+P7Tjjpv8ApadXTSQbw9YEqGvdOzDLNn+F+MYVGTnSUG3MqGN/O2cj1HSYsNr/AD9+Ma8NxxwuLp1l1sVew/Mp0qL6jN6wP0IvL4/fxnzz8WqP/Fh8jBai1Hq5mbKETKQSSNdSwFhvryBm6pY6n7IV8wFL2Zq5uWSwa/wnw7tjxani0q1QajVTUQMSlqa01ayopzXsC1hddSHPMWBTg6NQBcVTNNVep7GwYdyqabNZ0BGUMUJHKx8JvOxXbr2P/HiRZPaLSc3FqTDMFe1rlTYKbk2CrvPn2Fpl+H18v/lYihUYf9SlVM3oX+s1H4c8PSs1NltnR/bVM3ezez7qgDqDUU67b66QJ/ixY4qv4NTP/wBaTLp3gp8I17ZY8V6teoL2LEC9rkU7IG05HJf1ijAG9MeGkDonbTj6SQ1ECNNZctKeUSVQECA37OY003AvofrNys+ZYd7ec+gcGxPtKYMA+0konVWWpSgepz0Ip0Z2B874xUy93xIlfDqet/vpIdqkKVb8iPppKOF4nUiA719ef38YsxOpjQL3fv7/ANRfWXUwFHFHIAC+8+g8B+YnwEAVQug2HXmeZM5xbHWqNpsAB5ak289PhGvDaCOlwudiLAhjquWzkBrKrrn1F9jceILcRTKkA3Bb+6430Gvja1pXVw5RirCxHw22084c2E9lXK1aj3QXpBrFg91DHKwFiNSFI5cyNR6tMEMczFwR75Ga51DMTqcx6693U6wKXp/f0l+K1RWH5TY+R2+Y+c7VpZWI0Nt7G4+PPnL6dLMjLzI/19+EA+j2sYcP/pGvlFTNmG/sveFLf/1AD0tpLuI4lcbhMOlOrSUpRynD+0CEPTZ1UhGIzMUsxIG7HU62yaWtY7G4PkfsfCWUG9mym1BSpBViXJVgdDlzEseeoI2MBjhOE4nD0qxqKaKOhpP7Qd0pUBF7fnykJYqdGKkkAGN/w74e4fE0y5pt7N6Qy6sWd1oZl8Mzix6qJlHxmZwoa62UFrd5zYFmZiMzd+5AOmg0uJvcHj0w9KrVByYiouGK1CpdS1VazLTRfy9+lnudtLnui4ZnitmLZVyJbKinXKirlpqTzIVQL894u4KLqR01jMrpbw59BFnADqwgG1Kekota1oyal08oE6fWBOlrO4prLJ4cT2MXu+UCGCHPmZq+zFewKzM0bEA8404O5FQeMDb0Kt4xpCLsFQjekkCSiclyU52B8w7XAGmh3sbX8Pu0QcNaxmi41SFSmbaEa2mXwps0DWU3uLffxg2M0U+EhhKml/X76wmpRDLaB8+4i+ZyZqOzPGVoYSooypVzhva1LWp0ymVco3eplz5V1HeHLSIeM4A03PQneS4fQZiHp1VUoVU52XMoFiKig7qCSOo+cBhx+rVb2FVzZ/ZooBIOoU2IFxrdmuRpz5yrCUWqO7ANkJJIdiSXIFmGuvu7m+g8dHPaVadRUCVc6UwpAJOZjYAgck0sx0H7S4SCQAQBawFtvhAXDB6+vO4hOHoFTsfI25Rs2HHx6c9jIBLX8b6wMpxChkqMBsWuPXX5X+Urq4EOUJJUA946e7zt4j9RHPaDD+64sLi3w1H6wPDpcWIv9PI+GtvWAvwgBYrTpqo5se+Rca2JB2HS013EEDqq3saFdqSroCy06CEsy6nSpiGIO1nMzvDMO3twgvYlQthrZmC7ddx5iNaKsamKYsXDYqvlI2tnsWHnlA/9o6QI00+fy6RHwVbVmHQt8jNEE119fXpM7g+7iWG3eP1vA0lRByHl/qC1qQt8Yzy3++fL9JXXw/3/ABAW0070JqUgVPlLPZWIt4QlKUBNw+jeNsNSKkHxg1CjlJHjGF+ogbHh9YZQfCNKVQGZnhT3WN6DGA9pCekMI2k9A+YcVNgSPIzMAd6azEWqJbnMzVoFWseUA/BVPvaOsKb/AH6zP4Zo8wR2A3NgB4nYQO4vBq4IIB85kO0XCxTsVGhNv2m9xNErlvzFxYgg76gjyiri2F9pTIt5QM9wfEh1s3vKNfEciPvpNHhaVvv5+MwpDUnuNGU6ffMTacG4itZLjRhow6H9jAYMnXWQqJp/uXq338pSfPTn5QF/EaOamw/t7w9OfwvE2GHLT70+M1DUxbzBmep0spI6XHPrAO4HXVK1Oo4JCOGI56G4t6hdOo8ZDJayqAlyWygkhSzZiLncAsdddoLRcBtdtvTnr1jCkpufvXrYdRr8oHaq78/pt05zKVXti2tr3h9BNh7O+vr8h+0xXEBlxLf5A/SBtqWtj/OloQae3r9/ODcOqXQW+fKHW5eEAVqctWnYybLpJ2gCVqYzkjaQbXSW4lgDIJAc8DbcTR4enMpwt7NNLh6sBtRqgT0FV7T0D5pUuDBcf3iDGtajeL69OAJTUgx9gFXKDmII3NjYHkAQN4oSnrGGFqZd8w6WfKB15HpAcVTn1aoSAN7aBd7nLtz3A3gbHcdLj5yh8Rzsc2nezG/3b6Tyve5POAj4/wANv3hEeDxDUXzLuNxyI5gzbVlzCZfieFysYGkw2NFVAy7ePI8wZcr385juHY1qLX1Kn3h+o8ZrKVUGzCxBFwRzgEo94uxdO1VrbMAflrDlbpB8cux6aQEeNcIMxNtdPE7iwtC+E4jNlJ2JK+O9xccufx8JKrQVspsrFWzKG9245FRuNB6fIThuFNNiSbkhToLbNbz/ADQNF9/GY3tLSy1weoHy0mrz/X+Znu0y3KH/ACEBrwap3Y5TofrM3wRtOfpH1FoFzftJAyDTimBTiUuwMiBLqp2kBAtwpsQY2pVjFFOMqJgN8NiZyVUJ6AhxSjkIBUWMaovBikAL2cuA0k2SRgQy9Jao0kZwVIFhMV4+leMHqWguIa4gZ6vShHC8ZkOU+6dj0P7S3E04G1OBp6FT6z2Ka6mKuHYk2sdbc/CMHqXWANf5TuWzekiBJ3+h+kAh20ibji3y+cajb75RdxRbgQKuGVLaR9QfS/397TO4QWMc0W0gMkqbyQaBq/7y8GBN20kVaV1tpWrQDFaGUKkXK8LoQG1GtPQNGnoH/9k="/>
          <p:cNvSpPr>
            <a:spLocks noChangeAspect="1" noChangeArrowheads="1"/>
          </p:cNvSpPr>
          <p:nvPr/>
        </p:nvSpPr>
        <p:spPr bwMode="auto">
          <a:xfrm>
            <a:off x="307975" y="-1638300"/>
            <a:ext cx="2933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gardenofpraise.com/images/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023" y="2508173"/>
            <a:ext cx="29337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2.wikia.nocookie.net/__cb20060903182347/uncyclopedia/images/e/e1/Ford_Henry_Ford_Model_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02" y="123748"/>
            <a:ext cx="3238608" cy="23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82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 fill="hold"/>
                                        <p:tgtEl>
                                          <p:spTgt spid="2054"/>
                                        </p:tgtEl>
                                        <p:attrNameLst>
                                          <p:attrName>ppt_x</p:attrName>
                                        </p:attrNameLst>
                                      </p:cBhvr>
                                      <p:tavLst>
                                        <p:tav tm="0">
                                          <p:val>
                                            <p:strVal val="#ppt_x"/>
                                          </p:val>
                                        </p:tav>
                                        <p:tav tm="100000">
                                          <p:val>
                                            <p:strVal val="#ppt_x"/>
                                          </p:val>
                                        </p:tav>
                                      </p:tavLst>
                                    </p:anim>
                                    <p:anim calcmode="lin" valueType="num">
                                      <p:cBhvr additive="base">
                                        <p:cTn id="1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wipe(down)">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additive="base">
                                        <p:cTn id="4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253753" cy="4304853"/>
          </a:xfrm>
        </p:spPr>
        <p:txBody>
          <a:bodyPr>
            <a:normAutofit fontScale="92500" lnSpcReduction="20000"/>
          </a:bodyPr>
          <a:lstStyle/>
          <a:p>
            <a:r>
              <a:rPr lang="en-US" dirty="0" smtClean="0"/>
              <a:t>He created his fortune through investing in companies.</a:t>
            </a:r>
          </a:p>
          <a:p>
            <a:r>
              <a:rPr lang="en-US" dirty="0" smtClean="0"/>
              <a:t>He invested in electricity through Thomas Edison, forming the General Electric (GE) Company.</a:t>
            </a:r>
          </a:p>
          <a:p>
            <a:r>
              <a:rPr lang="en-US" dirty="0" smtClean="0"/>
              <a:t>He later bought out Carnegie and created the United States Steel Corporation.</a:t>
            </a:r>
          </a:p>
          <a:p>
            <a:r>
              <a:rPr lang="en-US" dirty="0" smtClean="0"/>
              <a:t>Over his lifetime, he earned $41.5 billion but controlled many companies through investment banking.</a:t>
            </a:r>
          </a:p>
          <a:p>
            <a:endParaRPr lang="en-US" dirty="0"/>
          </a:p>
        </p:txBody>
      </p:sp>
      <p:sp>
        <p:nvSpPr>
          <p:cNvPr id="3" name="Title 2"/>
          <p:cNvSpPr>
            <a:spLocks noGrp="1"/>
          </p:cNvSpPr>
          <p:nvPr>
            <p:ph type="title"/>
          </p:nvPr>
        </p:nvSpPr>
        <p:spPr>
          <a:xfrm>
            <a:off x="457200" y="457200"/>
            <a:ext cx="7756263" cy="1054250"/>
          </a:xfrm>
        </p:spPr>
        <p:txBody>
          <a:bodyPr/>
          <a:lstStyle/>
          <a:p>
            <a:r>
              <a:rPr lang="en-US" sz="4800" dirty="0" smtClean="0"/>
              <a:t>John Pierpont (JP) Morgan</a:t>
            </a:r>
            <a:endParaRPr lang="en-US" sz="4800" dirty="0"/>
          </a:p>
        </p:txBody>
      </p:sp>
      <p:pic>
        <p:nvPicPr>
          <p:cNvPr id="3074" name="Picture 2" descr="http://upload.wikimedia.org/wikipedia/commons/4/48/John_Pierpont_J._P._Morg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907" y="1453325"/>
            <a:ext cx="3042831" cy="27841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3e308.medialib.glogster.com/media/c3/c3d510fe81eda386d4a5ba25847ed0b18c42dccfbbb45d93bee291d7cfae57f8/jp-morgan-180308-20381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794934"/>
            <a:ext cx="2214541" cy="287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1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 calcmode="lin" valueType="num">
                                      <p:cBhvr additive="base">
                                        <p:cTn id="37" dur="500" fill="hold"/>
                                        <p:tgtEl>
                                          <p:spTgt spid="3076"/>
                                        </p:tgtEl>
                                        <p:attrNameLst>
                                          <p:attrName>ppt_x</p:attrName>
                                        </p:attrNameLst>
                                      </p:cBhvr>
                                      <p:tavLst>
                                        <p:tav tm="0">
                                          <p:val>
                                            <p:strVal val="#ppt_x"/>
                                          </p:val>
                                        </p:tav>
                                        <p:tav tm="100000">
                                          <p:val>
                                            <p:strVal val="#ppt_x"/>
                                          </p:val>
                                        </p:tav>
                                      </p:tavLst>
                                    </p:anim>
                                    <p:anim calcmode="lin" valueType="num">
                                      <p:cBhvr additive="base">
                                        <p:cTn id="3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circle(in)">
                                      <p:cBhvr>
                                        <p:cTn id="4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62000" y="152400"/>
            <a:ext cx="7756263" cy="649044"/>
          </a:xfrm>
        </p:spPr>
        <p:txBody>
          <a:bodyPr/>
          <a:lstStyle/>
          <a:p>
            <a:r>
              <a:rPr lang="en-US" sz="3200" dirty="0" smtClean="0"/>
              <a:t>JP Morgan’s Home – Madison Ave. NY</a:t>
            </a:r>
            <a:endParaRPr lang="en-US" sz="3200" dirty="0"/>
          </a:p>
        </p:txBody>
      </p:sp>
      <p:pic>
        <p:nvPicPr>
          <p:cNvPr id="10242" name="Picture 2" descr="Image result for JP Morgan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58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56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45" y="2057400"/>
            <a:ext cx="6516255" cy="4457253"/>
          </a:xfrm>
        </p:spPr>
        <p:txBody>
          <a:bodyPr>
            <a:normAutofit fontScale="85000" lnSpcReduction="20000"/>
          </a:bodyPr>
          <a:lstStyle/>
          <a:p>
            <a:r>
              <a:rPr lang="en-US" b="1" u="sng" dirty="0" smtClean="0"/>
              <a:t>Social Darwinism </a:t>
            </a:r>
            <a:r>
              <a:rPr lang="en-US" dirty="0" smtClean="0"/>
              <a:t>– Society has evolved through competition and natural selection; only the “fittest” prosper while those who are poor are genetically weak. – Idea created by Herbert Spencer</a:t>
            </a:r>
          </a:p>
          <a:p>
            <a:r>
              <a:rPr lang="en-US" b="1" u="sng" dirty="0" smtClean="0"/>
              <a:t>Gospel of Wealth </a:t>
            </a:r>
            <a:r>
              <a:rPr lang="en-US" dirty="0" smtClean="0"/>
              <a:t>– Carnegie’s philosophy that wealthy Americans have a responsibility to better society through philanthropy.</a:t>
            </a:r>
          </a:p>
          <a:p>
            <a:r>
              <a:rPr lang="en-US" b="1" u="sng" dirty="0" smtClean="0"/>
              <a:t>Philanthropy</a:t>
            </a:r>
            <a:r>
              <a:rPr lang="en-US" dirty="0" smtClean="0"/>
              <a:t> -Using great wealth to further social progress.</a:t>
            </a:r>
          </a:p>
          <a:p>
            <a:pPr lvl="1"/>
            <a:r>
              <a:rPr lang="en-US" dirty="0" smtClean="0"/>
              <a:t>Carnegie donated millions of dollars to create public libraries and Carnegie Hall</a:t>
            </a:r>
          </a:p>
          <a:p>
            <a:pPr lvl="1"/>
            <a:r>
              <a:rPr lang="en-US" dirty="0" smtClean="0"/>
              <a:t>Rockefeller founded the University of Chicago and Rockefeller University and the Rockefeller Institute for Medical Research, which led to the eradication of several diseases including hookworm and yellow fever.</a:t>
            </a:r>
            <a:endParaRPr lang="en-US" dirty="0"/>
          </a:p>
        </p:txBody>
      </p:sp>
      <p:sp>
        <p:nvSpPr>
          <p:cNvPr id="3" name="Title 2"/>
          <p:cNvSpPr>
            <a:spLocks noGrp="1"/>
          </p:cNvSpPr>
          <p:nvPr>
            <p:ph type="title"/>
          </p:nvPr>
        </p:nvSpPr>
        <p:spPr>
          <a:xfrm>
            <a:off x="35808" y="153913"/>
            <a:ext cx="8915400" cy="1054250"/>
          </a:xfrm>
        </p:spPr>
        <p:txBody>
          <a:bodyPr/>
          <a:lstStyle/>
          <a:p>
            <a:r>
              <a:rPr lang="en-US" sz="2800" dirty="0" smtClean="0"/>
              <a:t>So, How Do You Justify Having So Much Money???</a:t>
            </a:r>
            <a:endParaRPr lang="en-US" sz="2800" dirty="0"/>
          </a:p>
        </p:txBody>
      </p:sp>
      <p:pic>
        <p:nvPicPr>
          <p:cNvPr id="1026" name="Picture 2" descr="http://spot.colorado.edu/~friedmaw/Early_Evolution/Spencer_files/spe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637" y="738102"/>
            <a:ext cx="1685925" cy="23307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2/2a/Carnegie-19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277" y="3074561"/>
            <a:ext cx="267566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2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85800" y="228600"/>
            <a:ext cx="7756263" cy="1054250"/>
          </a:xfrm>
        </p:spPr>
        <p:txBody>
          <a:bodyPr/>
          <a:lstStyle/>
          <a:p>
            <a:r>
              <a:rPr lang="en-US" dirty="0" smtClean="0"/>
              <a:t>Carnegie Library</a:t>
            </a:r>
            <a:endParaRPr lang="en-US" dirty="0"/>
          </a:p>
        </p:txBody>
      </p:sp>
      <p:pic>
        <p:nvPicPr>
          <p:cNvPr id="6146" name="Picture 2" descr="Postcard of the Charlotte Carnegie Free Library, circa 1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82000" cy="533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45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04800" y="228600"/>
            <a:ext cx="8610600" cy="762000"/>
          </a:xfrm>
        </p:spPr>
        <p:txBody>
          <a:bodyPr/>
          <a:lstStyle/>
          <a:p>
            <a:r>
              <a:rPr lang="en-US" sz="4400" dirty="0" smtClean="0"/>
              <a:t>Carnegie Library in California</a:t>
            </a:r>
            <a:endParaRPr lang="en-US" sz="4400" dirty="0"/>
          </a:p>
        </p:txBody>
      </p:sp>
      <p:pic>
        <p:nvPicPr>
          <p:cNvPr id="7170" name="Picture 2" descr="Image result for carnegi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458200" cy="582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9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descr="Image result for carnegie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7855"/>
            <a:ext cx="8839200" cy="63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5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ctr">
              <a:buNone/>
            </a:pPr>
            <a:r>
              <a:rPr lang="en-US" b="1" i="1" u="sng" dirty="0"/>
              <a:t>The Gilded Age</a:t>
            </a:r>
            <a:endParaRPr lang="en-US" dirty="0"/>
          </a:p>
          <a:p>
            <a:pPr marL="0" indent="0" algn="ctr">
              <a:buNone/>
            </a:pPr>
            <a:r>
              <a:rPr lang="en-US" dirty="0"/>
              <a:t>by Mark Twain and Charles Dudley Warner</a:t>
            </a:r>
          </a:p>
          <a:p>
            <a:pPr marL="0" indent="0">
              <a:buNone/>
            </a:pPr>
            <a:r>
              <a:rPr lang="en-US" dirty="0"/>
              <a:t> </a:t>
            </a:r>
          </a:p>
          <a:p>
            <a:r>
              <a:rPr lang="en-US" i="1" dirty="0"/>
              <a:t>“The gold coating would be the upper class; the elites, their lifestyles; the evolution of democracy; evolution of technology and easiness of lifestyle. The cheap metal being the ground work and dirty hard labor behind all of that by underpaid, under- appreciated, even abused working class who struggle day to day with little money to get by. Depression leads to crime and drinking and so those rates go up. All of this is ignored by the public eye, the elites and ruling class ignore it and so it is covered, hidden, and fake. Fake as in not solid gold. Not worth the substance it is really made of...”</a:t>
            </a:r>
            <a:endParaRPr lang="en-US" dirty="0"/>
          </a:p>
          <a:p>
            <a:endParaRPr lang="en-US" dirty="0"/>
          </a:p>
        </p:txBody>
      </p:sp>
      <p:sp>
        <p:nvSpPr>
          <p:cNvPr id="3" name="Title 2"/>
          <p:cNvSpPr>
            <a:spLocks noGrp="1"/>
          </p:cNvSpPr>
          <p:nvPr>
            <p:ph type="title"/>
          </p:nvPr>
        </p:nvSpPr>
        <p:spPr>
          <a:xfrm>
            <a:off x="76200" y="570156"/>
            <a:ext cx="8839200" cy="1054250"/>
          </a:xfrm>
        </p:spPr>
        <p:txBody>
          <a:bodyPr/>
          <a:lstStyle/>
          <a:p>
            <a:r>
              <a:rPr lang="en-US" sz="3600" dirty="0" smtClean="0"/>
              <a:t>Where does “Gilded Age” come from??</a:t>
            </a:r>
            <a:endParaRPr lang="en-US" sz="3600" dirty="0"/>
          </a:p>
        </p:txBody>
      </p:sp>
    </p:spTree>
    <p:extLst>
      <p:ext uri="{BB962C8B-B14F-4D97-AF65-F5344CB8AC3E}">
        <p14:creationId xmlns:p14="http://schemas.microsoft.com/office/powerpoint/2010/main" val="1611839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62000" y="304800"/>
            <a:ext cx="7756263" cy="877644"/>
          </a:xfrm>
        </p:spPr>
        <p:txBody>
          <a:bodyPr/>
          <a:lstStyle/>
          <a:p>
            <a:r>
              <a:rPr lang="en-US" dirty="0" smtClean="0"/>
              <a:t>Inside Carnegie’s House</a:t>
            </a:r>
            <a:endParaRPr lang="en-US" dirty="0"/>
          </a:p>
        </p:txBody>
      </p:sp>
      <p:pic>
        <p:nvPicPr>
          <p:cNvPr id="8194" name="Picture 2" descr="Image result for carnegie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77200" cy="508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40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121023" y="304800"/>
            <a:ext cx="8444753" cy="1054250"/>
          </a:xfrm>
        </p:spPr>
        <p:txBody>
          <a:bodyPr/>
          <a:lstStyle/>
          <a:p>
            <a:r>
              <a:rPr lang="en-US" sz="3200" dirty="0" smtClean="0">
                <a:hlinkClick r:id="rId2"/>
              </a:rPr>
              <a:t>Rockefeller Chapel at University of Chicago</a:t>
            </a:r>
            <a:endParaRPr lang="en-US" sz="3200" dirty="0"/>
          </a:p>
        </p:txBody>
      </p:sp>
      <p:pic>
        <p:nvPicPr>
          <p:cNvPr id="1026" name="Picture 2" descr="http://ceasefiremagazine.co.uk/wp-content/uploads/Rockefeller_Chapel_UofChica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458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descr="Image result for John D. Rockefelle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058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14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Image result for John D. Rockefelle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67" y="457200"/>
            <a:ext cx="8928296"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66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Image result for Inside of John D. Rockefelle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7424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4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The time period from 1877 to 1900 when the U.S. experienced rapid industrial growth that led to poverty, corruption and a large gap between the wealthy and poor.</a:t>
            </a:r>
          </a:p>
        </p:txBody>
      </p:sp>
      <p:sp>
        <p:nvSpPr>
          <p:cNvPr id="3" name="Title 2"/>
          <p:cNvSpPr>
            <a:spLocks noGrp="1"/>
          </p:cNvSpPr>
          <p:nvPr>
            <p:ph type="title"/>
          </p:nvPr>
        </p:nvSpPr>
        <p:spPr>
          <a:xfrm>
            <a:off x="18473" y="533400"/>
            <a:ext cx="8686800" cy="1054250"/>
          </a:xfrm>
        </p:spPr>
        <p:txBody>
          <a:bodyPr/>
          <a:lstStyle/>
          <a:p>
            <a:r>
              <a:rPr lang="en-US" sz="4800" dirty="0" smtClean="0"/>
              <a:t>Definition of the Gilded Age</a:t>
            </a:r>
            <a:endParaRPr lang="en-US" sz="4800" dirty="0"/>
          </a:p>
        </p:txBody>
      </p:sp>
    </p:spTree>
    <p:extLst>
      <p:ext uri="{BB962C8B-B14F-4D97-AF65-F5344CB8AC3E}">
        <p14:creationId xmlns:p14="http://schemas.microsoft.com/office/powerpoint/2010/main" val="2897794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Gilded Age begins with the completion of the transcontinental railroad, linking east and west and providing much-needed resources from the West to the industries in the Northeast.</a:t>
            </a:r>
            <a:endParaRPr lang="en-US" dirty="0"/>
          </a:p>
        </p:txBody>
      </p:sp>
      <p:sp>
        <p:nvSpPr>
          <p:cNvPr id="3" name="Title 2"/>
          <p:cNvSpPr>
            <a:spLocks noGrp="1"/>
          </p:cNvSpPr>
          <p:nvPr>
            <p:ph type="title"/>
          </p:nvPr>
        </p:nvSpPr>
        <p:spPr/>
        <p:txBody>
          <a:bodyPr/>
          <a:lstStyle/>
          <a:p>
            <a:r>
              <a:rPr lang="en-US" dirty="0" smtClean="0"/>
              <a:t>How Does It Begin??</a:t>
            </a:r>
            <a:endParaRPr lang="en-US" dirty="0"/>
          </a:p>
        </p:txBody>
      </p:sp>
      <p:pic>
        <p:nvPicPr>
          <p:cNvPr id="1026" name="Picture 2" descr="http://www.globalsecurity.org/military/facility/images/transcontinental-railroad-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0"/>
            <a:ext cx="53340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1.shmoop.com/media/images/large/over-land-ro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54778"/>
            <a:ext cx="3200400" cy="281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51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981201"/>
            <a:ext cx="5486399" cy="4144962"/>
          </a:xfrm>
        </p:spPr>
        <p:txBody>
          <a:bodyPr>
            <a:normAutofit lnSpcReduction="10000"/>
          </a:bodyPr>
          <a:lstStyle/>
          <a:p>
            <a:r>
              <a:rPr lang="en-US" b="1" u="sng" dirty="0" smtClean="0"/>
              <a:t>Laissez-faire</a:t>
            </a:r>
            <a:r>
              <a:rPr lang="en-US" dirty="0" smtClean="0"/>
              <a:t> – No government regulation or interference in the rise of businesses. (hands-off)</a:t>
            </a:r>
          </a:p>
          <a:p>
            <a:endParaRPr lang="en-US" dirty="0"/>
          </a:p>
          <a:p>
            <a:r>
              <a:rPr lang="en-US" b="1" u="sng" dirty="0" smtClean="0"/>
              <a:t>Monopoly</a:t>
            </a:r>
            <a:r>
              <a:rPr lang="en-US" dirty="0" smtClean="0"/>
              <a:t> – total control of a type of industry by one person or company.</a:t>
            </a:r>
          </a:p>
          <a:p>
            <a:endParaRPr lang="en-US" dirty="0"/>
          </a:p>
          <a:p>
            <a:r>
              <a:rPr lang="en-US" b="1" u="sng" dirty="0" smtClean="0"/>
              <a:t>Protective Tariff</a:t>
            </a:r>
            <a:r>
              <a:rPr lang="en-US" dirty="0" smtClean="0"/>
              <a:t> (McKinley Tariff)- High tax on imports designed to protect American manufacturers.</a:t>
            </a:r>
            <a:endParaRPr lang="en-US" dirty="0"/>
          </a:p>
        </p:txBody>
      </p:sp>
      <p:sp>
        <p:nvSpPr>
          <p:cNvPr id="3" name="Title 2"/>
          <p:cNvSpPr>
            <a:spLocks noGrp="1"/>
          </p:cNvSpPr>
          <p:nvPr>
            <p:ph type="title"/>
          </p:nvPr>
        </p:nvSpPr>
        <p:spPr/>
        <p:txBody>
          <a:bodyPr/>
          <a:lstStyle/>
          <a:p>
            <a:r>
              <a:rPr lang="en-US" sz="4000" dirty="0" smtClean="0"/>
              <a:t>What’s Happening in This Time?</a:t>
            </a:r>
            <a:endParaRPr lang="en-US" sz="4000" dirty="0"/>
          </a:p>
        </p:txBody>
      </p:sp>
      <p:pic>
        <p:nvPicPr>
          <p:cNvPr id="2050" name="Picture 2" descr="http://navalmarinearchive.com/research/barley_days/mckin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75296"/>
            <a:ext cx="2324100" cy="275833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GERUUBxQWFRISGBcaGBcYGRgXGBsaGhscGhwcHRgXHCceGxslJRsfIC8hIycqLCwtHB8xNTAqNSYrLCkBCQoKDgwOGg8PGi8kHyU1LC0qNCwsKSwsKSksKSkpLCwpLCwpLCwsLCosLCwqKSksLCwsLCoqLSwsLCwsKSwsLP/AABEIAPMA0AMBIgACEQEDEQH/xAAbAAEAAgMBAQAAAAAAAAAAAAAABQYDBAcBAv/EAEQQAAIBAwMCAwQECwcCBwAAAAECAAMEEQUSIQYxEyJBB1FhcRQygZEVIzNCUnJzgqGxshYXNZKT0dI0VCRidKLDxOL/xAAZAQEBAQEBAQAAAAAAAAAAAAAAAQIDBAX/xAAvEQACAgIBAwEHAgcBAAAAAAAAAQIRAyESMUFRYQQTcYGRofAiwSMyM1Kx4fEU/9oADAMBAAIRAxEAPwDmERE+mchERAEREAREQBERAEREAAZ7RjHeTvQ9VEvFNRdzJgg79gQllXcx9Qd23bg5LAfEYOrCpu3NNSm8Bjl9+4sSS6n9E5HHGMEYExy/VxotasiYiJsgiIgCIiAIiIAiIgCIiAIiIAiIgCIiAIiIAiJ4zbBk9hAM1tateNtojtgsTwqrkKXc/moMjLHsJYaOl0NJRX1DaW/FsDU3FCQx3otFfNWQgDDkBTnOe4mxc9P19BZE0j8aKxRVqMiqPFdS2VBySqouTuLKCc4LLxY6PRjiwq0NTdPFeoKhrFmbB8vmLPgkgAjvyPUZ48uTKtb0/qbSK9purpdNTFmz0xQbaRtpU1ajXqhXVQCdoVjTwS/A+M+bzWqdI7NWD1PFqLVOVp1FFNHZKSHDA4KoGOGOd3Y5Od/ROjG0W7Zq1RatOkis23erFG3MrKEJO5WpDy5ORyOcCeal0DU1W6cmqtKmylhndUKoCEQHcwJLAFjz5e3Mxyx8uuvz/pd0QlbRqGoIW0xgrZJOCWp5ep5AwOGt0VfVl29sE45ga9Brc4qjHGR7mU9mU/nKccMODOlaj0VWp2dvS0coteg5dqu4pklWDYIBPmyODxhcHiV616eqa1TZ9VxbpRSoQ6opG6ifDdWGRsAxwikJkMQBk46QzKrvX3I4lTieKcjniez0mBERAEREAREQBERAEREAREQBERAEREATwjdwfWexAOgaVc3epWlGto5V3oVGFWkQoDMDkOCcYYq2GGQDuJ7zBQ00aXa16fWFc0vphUomTVZSjbi525GMlc+mFHPu0+i+paWnA0dV3eEwqDAAZH8TaMOpHB4wG7YYg47y31NB/DqUfptCm4pKAr1X8/yKW48Mrx23Y+E8E3wlTVL06+TotohtL6V/AVQ19SunqUramlTaiVFRlQE0+SxVguCQo7EjtnnDrPR/4QqVHF4y2tRDWO9ahVabtvIBJ2EZG4L3HBwe5uFPSq25mq1KGWUIQtB8bBnCkNWII5PoO8+bjRqtYsd9A+IgRw9BjuQZwvFYDHmPoe84rO+V8vz6GuJWr+5q330ev0fU8enaoaZplip3bdqs6uVLcYPPJx8ZFa7cXOlWS09bI8WuzbE8vkTawqudnBqOahB5IG7IwZbaegDR6bJQoUxSZldyjhmfac7StyCu39/j0xKN1v1Cmt1QLEs1NTu3NxhiqqVQEcJ5cnvliccAZ7YnykklpfUy9IrURE95zEREAREQBERAEREAREQBERAEREAREQBERAEyW1y9l/0bvT/Udk/pImOIBLJ1beU+Euav2kN/FgTPW6wvW+tdVP8A2j+SyIiY4R8L6IWzNd3tS/8A+tqVKnr53Zx9gYkCYYiaAiIlAiIgCIiAIiIAiIgCIiAIiIAiIgCeou8gL3JAHzPE8mS2/KJ+un9QkBJa10tcdPqraiqhXbaMMG5wT6fAGa+j6JW15ymnLuKjLEnCgemSeMn0Hrg+4zp3X2h1OoEoUrLGfGyzHsq7GBY/f29TiYtQv6Hs5tRTshuqtnap+s7djUcj80f7AfDxx9obiq3Jm+JzrVena2iuiX2wPUxtUOGPJwCQOwzxk/GSn93F7+gn+oshPpj6hcLUu2LO9RCSf1h9wHYCdd6uv7qwpodBpio5fDAqXwuCc4BHrgTWXJODilVsiSZzur7PLyipZ0TCgk/jF7DmReiaFV6iLDTQGKBScsF4bOO/ylqvOpdWSm5u7dVphW3MaTDC45OfE44nnskG2tcAelOl/U8vvJrHKTrXgtK6Iz+7i9/QT/UWRutdNV+nwp1FVAfIXDBu2M9vnLzrOu6pb3FRdOtw1FWwjeEzZGBzkOPj6So9Wateah4a6/TFMruKAIUJzgHuxz6Rinkk1bVfcjSR7adBXd9TSpbohSoqsp3geVgCOPTgz5vOhb2yG56BYAZOxlcj90HcfsBl6r6lU0jRqNXT/wAotC1xkbvrCmp49eCZ8dB9R3WumqNUQbEClXCFOSTleTg+/jt9s5++yU5apM1xXQ5VEn+vLdbbUKwt8YOxiB6Mygn7/rfvSAnsjLkkzmxERNAREQBERAEREAREQBERAEyW35RP10/qExz7ot4bKW7BlJ+wgyMHZ+qOpB00KL1hmnUq7Hx3AKsdwHrjHb1GZC9bdKDqJBdaQQ1UIOAciqncYPbcM8e/t7sQXXnVtv1HSpppxcslTcdyMvGxh6/EiYOiutv7P5pajuNuclSBuKN34Hcqfd6H5nHz4YZwipxX6vHk6uSborFn+Vp/tE/rE7B1n1SelKaOtMPvfbgtsA8pbOcH3Tn/AFRqNnqNdK+kMwcupqoabKDgg7wSPrcYI9e/fOblU9pNhV/KFz86LH+Ym8yc3GXFvyiR1ZVtV9qR1WhVotRpqKqMm7xScbhjONgz8szb9k35a4/Upf1PJv8AvD0/3N/oH/aU/wBnvUFLppqh1IsA6U1G1S3Kls9vnLxvFKMYNdPmO62WLXfae2j3FWiKCN4TbdxqlSeAc42H3yodT9Wf2semzIqGkrDCvvzuIOfqjHb+Mvre0XT3OWDEn1NFv9pW+uOp7XXqNNNKB3LU3HNMp5djjuRzyRxGFcWv4bT87EviXC21kdP6Vb1qqlglC2G1cAncqL68esgLz2tbh/4G3O731HGB+6gO75ZE0NV6soXmlJa0S/jLTt1IKMFzTKbvMePzT85TZcfs8Xbmt2yOXgy3d21/UapdHc9Qksfj/sOw+AExRE9ZgRESgREQBERAEREAREQBERAERLd0X0N+Hx42okrQyQqjhqhHB5/NUduOSc9sc4nNQVyCVlRidSq/gbTm8KsttuHByniYI77qmCAfmZV+u9Ls9MZPwO2KjctTU7kCkZDZz5SeMKO4OcDvOcMyk6po040VWJs6Xp7atWp0aPeqwXPuHdj9ign7J0Tq3oWhRtHfSaW2rSw/BYllX6wwSecZI+IE1PLGElF9yKNnMoiX6l03bto5uDSHj+A778tncM4OM4/hLPIoVffQSsoMRL17OunbfW6NVtRph2WrtBJYYGxTjykepMZJqEeTCVlFiXX2h9L0tGWlV0xNiElHALEZI3KeScdmH3TQ6A0BNeuH+mrupUkywyRlmOF7fJj9gmVli4c+w47orMTpHW/StrpVlUqWNII6tTwwLH61RQe5I7Ezm8uPIskeSDVCIidSCIiAIiIAiIgCIiAIiIB81G2AkegM7FrFQ6HpJ+gcFKKKpHcbtqbvmM5nH51Xo7VqXU9kba95dKfhupPLJjaHHr27n0I+WfJ7StRl2T2bgcpA29oA29pdLj2V3C1MW1Sk1PPDsWDY+KBSCfkefhNfqvoQ6AtNrOoKm8qmxsK7VG4Gz0IJ9O4959OqzQbST6meLJT2V6PuNS5qjgfi0/gXP8hn9aTHSHV46huLqmWBUNupDIOaYwh+zgN+/N2td0ugbKmKoLBNqYXG53bJYjJA58zGRCe1e3JG+jWUerHw8AepOHzx8J4ZcsrlJRvx6HRaKJ1Jo/4BuqlL80HdT/Ztyv3cr+6Zf6H+AH/0r/yaYvajo/0qilxR5NE7Wx6037H7Gx9jNN/Q9POq6OlFCFNWgy5PIGcjM6TycscZPzsiVNnJJ0z2S/8AT1/23/xpIv8Aumrf9xS/yN/ykr7KF2UbgH0r4+5EE3nyRnjfF30JFNPZs0h/bDS6tMYNSmXQc/n0mzTz8wFP2zV6PA6Z0p7msPNUDVcHHIxtpj7cA/vSP9m2p+Bd3FBzxVLuv6yMQftII/yTb9qmoi3o0rejxvO9gO2xOFHw8xBH6k5uL5+67N38u5q9cjZ6rYvoqmocsUtSSe5O6nkzl86h1V/gifs7X+qnOXzv7L/I/i/2Mz6iIieowIiIAiIgCIiAIiIAiIgCfVKoaDBqJKsvIZSVYH4EcifMQCfpde31JcePn4slMkfbt/nmRlbWq9xVWtXqu1ZPqucHb+quNo+wTTiYUIrokLZu6jrdfVwBqNVqgU5UNt4J4z5QJpTwnHeWy96QS2sPEUn6XTRK1VMnik5YAbewKgZJ7+U++HKMKRdshX6juqlLwXruaRXYUO0jbjGM7c9vXOZ9WvVF3YoqWlw6IowqgJgD7VzJ/Qej6OtWCuSVuqrVVpkuQpZCxC7e3IU54zjJmradNU2t7R7pWFWteeBVG4jy7nUrgHAPlHI54nPnj2q7+F+di0yP/tle/wDdVPup/wDCathr1xpQYafWamHbcwAXlu2fMD7pZqvT9he3T2dl49G4UkK7NvpswXdggkntz6djzKbUpmizLU4ZSVI+KnB/iJqHCXRfZEdoyW949pUFW2YrUUkhhjIJyCeRjnJ++fV/qFTVH337mo+Au44zgZIHAA9T9814nSl1Ib1xr1xd0hRuKzNRAUbDtxhcFRwueMD19JoxEJJdAIiJQIiIAiIgCJ6imoQE5LEAD3knAE3tT0C40YKdSpGmGOASUOTjOPKx9BJa6A0IiJQIiSen9NXGq0mrWVMtTTOTkAnHfaD9bHr9wyeJG0tsEZE8Bz2nsoEREA2dMNIVqZ1LPghgXwNxIHOMeoJAB+BMt9L2kGrct9LpUvorl1YhCaxp4IXJ3YPpkY98o8TnPHGfUqbRYLnXKdtZUaGlO4qULl6qMRjyfjNhJ9W8y5Hzkzq3W9DVFtCFZXpXFKtVAXgbQwbafzuTx75RokeKL2/X7jky51upLGyuXu9PWvVuXyVD7UpIxXbn9Ltx6+vaU13NUlqhyzEkn3knJP3meRNRgo9A3YiTf9h77/tn/wA9L/nPl+i72kCXtmAAJJ3Uuw7/AJ8e8h/cvqhTIaJ4DntPZsgib2kaLW16oaenLuYDJJOFUfEn39gO5+w41rq1exdqd0pV0OGU4yD9nHxktXQMUREoEREAzWX5Wl+1pf1rOie1v8jQ/bH+hpzuy/K0v2tL+tZ0T2t/kaH7Y/0NPNk/qw+ZtdGc1k7pPRF3rKh7emFRuVao2wMPeAAWx8cYPpmQLHaMn0nQLPpSvTtE/Dl81tbryKYIXbuxgNUJH2JyATxOmWfFdaMpWVrWuj7nQF33qKafYujblGeBnIBGffjHxlh6Qr3yWLDSlotSzU2s7EMhyd/lAw3OSM+vwls060p17B6VKubmmUqL4jMHJBB4LDviRPs3bfpWT6mt/MzyTzOWN2ujX7m1Gmc+0Hpyv1D/AIWmVXGWY7UHGQM9ycegB9M4zN3V+iLrRUNS5RWpryzU23bR7yCAcfEA49cSy+zjqGhRshb3FVaNYFsFiq53nIZS3lJGcYPuHGDPvqTp6/q2zBboXNEEuRtCVCo7DK5Dgd8cc+/gTtLLJZHF0l63snFUVDROlLnqAFrBBsBxvc7VyO4HBJPyGPjPvWuj7nQF33qKaeQC6NuUEnAzkAjJ47Yl16O6goXdiluldaFdUKZJUNnk713cNnv98jesdCvltwbq4FxQo5ZsL4b4/SYDIcKPjx3wfSLNL3nF0vqOKoqWj6DX15iumoW2/WYnai/Nj/IZPwknqPQF5pqF3RHUcnw2LMB79pUE/Zky+aDY+BpVJbCotB6lJGNUjOGqYZmwSOeSBzxx7sT3peyOg7xfX63CvgqGPKkd8M1Rjzxx8JiXtLt1Wu29lUDmWh9O1uoy40wIfDCltzbeGzjHBz9UyW/u1vf0aP8Aqf8A5nw9W40/ULil0qxBq1OAgRgR9buwIVVLnnj+UvjaoekLYN1HcGtWbsAFBJ/RRVAyB6sfnx2m8uWaa41vot2RJdzlGqaY+j1WpXuA6YztORyAw5wPQzVHcfMS26Rp49oNzcVdSc0SBTICbcYOVAy4OcBBzxkk9uwxdX9I0+mkpNa1XqGo+0htnAwTnyge6dVlVqD6/wCjNdy+db9St0vRSpQVGL1Nh35wBtZs8EfoylVvavVuFKmnQ8wI4LZ5GP0p0DqTqSn0wi1LtXYO+wBNpOcFvzmAx5TKhr3tIoatbVqNGlXDVUZQWFPaCRjnFQnHyE8WCKaVwv1s6S+JT9E6br67xptPcq8FyQqA4zgse5+ABPI98lbz2dXtmpYojgckU3LN9zKM/ZzNvorp661ClUe0uDbW9TysRyz7TyVGRsxyu/IPf3S29G2lGxNRbC+a6yASpqLUC/EYJxnt354noy53Fumtej+7MqNlK9n9W5pVqh0Zab+RfEWoxQEZO0ggHkHP3n4TWutHuuor+vTcU/pI87jcQgACKADg5wGUffLd0nQFtq2oLTGANp/zHef4sZh0D/Hrz9m3/wBeZeSpykl2T/wWtFbtvZ9eXTuqoi+GQCzOQpJAbykKS2MjJwBnj0kVpmh1tZcpp9Muy/WPAVeccseB8u55wDLZ1r1nc2V29LTqnhJS2g4VCWLKHyS4PHmAwMessfS1l4OmJ9EcUqlamahqkA4epzuIJAOOAM+4SvNOMFKVbquv3JxTdFFvvZ7eWCF2RHAGSKbFmx+qVGfkMn4Stg57TrvTFg2hM/03UFuEccKx5DZ7hmqse3cfL7ec9W0ko31wLXGwuGGOR5lVmxj/AMxM3hyucnF7JJURts4pVKbP2V0Y/IMCe3wE6pe9a6ZqQAvmWooOQHt6rgH3gNTPM5PE3kxRyU3evBFKi89Satpdza1F0dKS1yBsK2xQg7hnDGmAOM+s3r7qWw6xtlTWKj0HQhyADkMAQdp2lXBBPpnnsDOcRM+4jS29F5HTdL6w07Sbc0bJ3VV3gbqdUlieSxIU9yfh8hIvonqu20XT/B1CoVq5qeUJUb63blVI/jKNEf8AnhTVve/zXqOTLT0Vd6fb0Gpa+v4ypgMzqWTaOwUpkpjuTxk+vAAsNTq6w6Yt2pdO+Y+Yqq7yu5vVnf0+AJPwnNYlnhU5W2/hegpUXDpa50wWvgayuKjHLs6sckAgFaifUABIxkHk985MjrfVlnp9k9p095gyNTAAfYofO5tz8seSeM8+6c+iHhTlybfnrqxyLr0p1vStaH0XqBc0QCqttLjYfzHUc4HoQDxxxjJ3auo6PolKotjSWqao5QK7Z9cF6nCAHB78YyBmc9iHgi3abXwY5MuHs+6htun/ABzqB8PxCmwBXfgbuMqpOBkd+8nL/X9H1R99/wDjHxjLUrgnA9B5eB8BOZxEsEZS5W79GFLVEl1Oba5uCdFUeBtXA2svOPNw4BkWlMUz5QB8hPqJ2SpUZLx7QeqrbX6NNNMqF2WruIKVE8uxxnLqB3I4lHiJiEFCPFFbsvXSPVVslmbPWyUUiou7B2slQsSMqPKw3Ec/Dn0G10/rOl9Ks4tKtRi4G6qyO2cHhRsQD1JyB9pnO4mJYIu9vfUvIvWidV21nqN5Xr1CKVcJsbZUOdoAPlC7h29QJg0jqa3tNVubms5FCqjBW2OSSfB/NC7h9Ru49PiJTIl9zHfqqHJkr1Vfpqt5Wq2Z3U3KbTgrnFNFPDAEcg9xJ7pDranp1E22uKWo+YK23eArd0ZeSV5OMA98Y4lMialjjKPFkvdnRPwjo+ho5saa1GqqQUCu5IPO3NThB24yO3wnPGxk+Gu1SSQoJO0E8DJ5OO2T3nkRCHC9t/EN2IiJ0IIiIAiIgCIiAIiIAiIgCIiAIiIAiIgCIiAIiIAiIgCIiAIiIAiIgCIiAIiIAiIgCIiAIiIAiIgCIiAIiIAiIgCIiAIiIAiIgCIiAIiIAiIgCIiAIiIAiIgCIiAIiIAiIgCIiAIiIAiIgCIiAIiIAiIgCIiAIiIAiIgCIiAIiIAiIgCIiAIiIAiIgCIi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GERUUBxQWFRISGBcaGBcYGRgXGBsaGhscGhwcHRgXHCceGxslJRsfIC8hIycqLCwtHB8xNTAqNSYrLCkBCQoKDgwOGg8PGi8kHyU1LC0qNCwsKSwsKSksKSkpLCwpLCwpLCwsLCosLCwqKSksLCwsLCoqLSwsLCwsKSwsLP/AABEIAPMA0AMBIgACEQEDEQH/xAAbAAEAAgMBAQAAAAAAAAAAAAAABQYDBAcBAv/EAEQQAAIBAwMCAwQECwcCBwAAAAECAAMEEQUSIQYxEyJBB1FhcRQygZEVIzNCUnJzgqGxshYXNZKT0dI0VCRidKLDxOL/xAAZAQEBAQEBAQAAAAAAAAAAAAAAAQIDBAX/xAAvEQACAgIBAwEHAgcBAAAAAAAAAQIRAyESMUFRYQQTcYGRofAiwSMyM1Kx4fEU/9oADAMBAAIRAxEAPwDmERE+mchERAEREAREQBERAEREAAZ7RjHeTvQ9VEvFNRdzJgg79gQllXcx9Qd23bg5LAfEYOrCpu3NNSm8Bjl9+4sSS6n9E5HHGMEYExy/VxotasiYiJsgiIgCIiAIiIAiIgCIiAIiIAiIgCIiAIiIAiJ4zbBk9hAM1tateNtojtgsTwqrkKXc/moMjLHsJYaOl0NJRX1DaW/FsDU3FCQx3otFfNWQgDDkBTnOe4mxc9P19BZE0j8aKxRVqMiqPFdS2VBySqouTuLKCc4LLxY6PRjiwq0NTdPFeoKhrFmbB8vmLPgkgAjvyPUZ48uTKtb0/qbSK9purpdNTFmz0xQbaRtpU1ajXqhXVQCdoVjTwS/A+M+bzWqdI7NWD1PFqLVOVp1FFNHZKSHDA4KoGOGOd3Y5Od/ROjG0W7Zq1RatOkis23erFG3MrKEJO5WpDy5ORyOcCeal0DU1W6cmqtKmylhndUKoCEQHcwJLAFjz5e3Mxyx8uuvz/pd0QlbRqGoIW0xgrZJOCWp5ep5AwOGt0VfVl29sE45ga9Brc4qjHGR7mU9mU/nKccMODOlaj0VWp2dvS0coteg5dqu4pklWDYIBPmyODxhcHiV616eqa1TZ9VxbpRSoQ6opG6ifDdWGRsAxwikJkMQBk46QzKrvX3I4lTieKcjniez0mBERAEREAREQBERAEREAREQBERAEREATwjdwfWexAOgaVc3epWlGto5V3oVGFWkQoDMDkOCcYYq2GGQDuJ7zBQ00aXa16fWFc0vphUomTVZSjbi525GMlc+mFHPu0+i+paWnA0dV3eEwqDAAZH8TaMOpHB4wG7YYg47y31NB/DqUfptCm4pKAr1X8/yKW48Mrx23Y+E8E3wlTVL06+TotohtL6V/AVQ19SunqUramlTaiVFRlQE0+SxVguCQo7EjtnnDrPR/4QqVHF4y2tRDWO9ahVabtvIBJ2EZG4L3HBwe5uFPSq25mq1KGWUIQtB8bBnCkNWII5PoO8+bjRqtYsd9A+IgRw9BjuQZwvFYDHmPoe84rO+V8vz6GuJWr+5q330ev0fU8enaoaZplip3bdqs6uVLcYPPJx8ZFa7cXOlWS09bI8WuzbE8vkTawqudnBqOahB5IG7IwZbaegDR6bJQoUxSZldyjhmfac7StyCu39/j0xKN1v1Cmt1QLEs1NTu3NxhiqqVQEcJ5cnvliccAZ7YnykklpfUy9IrURE95zEREAREQBERAEREAREQBERAEREAREQBERAEyW1y9l/0bvT/Udk/pImOIBLJ1beU+Euav2kN/FgTPW6wvW+tdVP8A2j+SyIiY4R8L6IWzNd3tS/8A+tqVKnr53Zx9gYkCYYiaAiIlAiIgCIiAIiIAiIgCIiAIiIAiIgCeou8gL3JAHzPE8mS2/KJ+un9QkBJa10tcdPqraiqhXbaMMG5wT6fAGa+j6JW15ymnLuKjLEnCgemSeMn0Hrg+4zp3X2h1OoEoUrLGfGyzHsq7GBY/f29TiYtQv6Hs5tRTshuqtnap+s7djUcj80f7AfDxx9obiq3Jm+JzrVena2iuiX2wPUxtUOGPJwCQOwzxk/GSn93F7+gn+oshPpj6hcLUu2LO9RCSf1h9wHYCdd6uv7qwpodBpio5fDAqXwuCc4BHrgTWXJODilVsiSZzur7PLyipZ0TCgk/jF7DmReiaFV6iLDTQGKBScsF4bOO/ylqvOpdWSm5u7dVphW3MaTDC45OfE44nnskG2tcAelOl/U8vvJrHKTrXgtK6Iz+7i9/QT/UWRutdNV+nwp1FVAfIXDBu2M9vnLzrOu6pb3FRdOtw1FWwjeEzZGBzkOPj6So9Wateah4a6/TFMruKAIUJzgHuxz6Rinkk1bVfcjSR7adBXd9TSpbohSoqsp3geVgCOPTgz5vOhb2yG56BYAZOxlcj90HcfsBl6r6lU0jRqNXT/wAotC1xkbvrCmp49eCZ8dB9R3WumqNUQbEClXCFOSTleTg+/jt9s5++yU5apM1xXQ5VEn+vLdbbUKwt8YOxiB6Mygn7/rfvSAnsjLkkzmxERNAREQBERAEREAREQBERAEyW35RP10/qExz7ot4bKW7BlJ+wgyMHZ+qOpB00KL1hmnUq7Hx3AKsdwHrjHb1GZC9bdKDqJBdaQQ1UIOAciqncYPbcM8e/t7sQXXnVtv1HSpppxcslTcdyMvGxh6/EiYOiutv7P5pajuNuclSBuKN34Hcqfd6H5nHz4YZwipxX6vHk6uSborFn+Vp/tE/rE7B1n1SelKaOtMPvfbgtsA8pbOcH3Tn/AFRqNnqNdK+kMwcupqoabKDgg7wSPrcYI9e/fOblU9pNhV/KFz86LH+Ym8yc3GXFvyiR1ZVtV9qR1WhVotRpqKqMm7xScbhjONgz8szb9k35a4/Upf1PJv8AvD0/3N/oH/aU/wBnvUFLppqh1IsA6U1G1S3Kls9vnLxvFKMYNdPmO62WLXfae2j3FWiKCN4TbdxqlSeAc42H3yodT9Wf2semzIqGkrDCvvzuIOfqjHb+Mvre0XT3OWDEn1NFv9pW+uOp7XXqNNNKB3LU3HNMp5djjuRzyRxGFcWv4bT87EviXC21kdP6Vb1qqlglC2G1cAncqL68esgLz2tbh/4G3O731HGB+6gO75ZE0NV6soXmlJa0S/jLTt1IKMFzTKbvMePzT85TZcfs8Xbmt2yOXgy3d21/UapdHc9Qksfj/sOw+AExRE9ZgRESgREQBERAEREAREQBERAERLd0X0N+Hx42okrQyQqjhqhHB5/NUduOSc9sc4nNQVyCVlRidSq/gbTm8KsttuHByniYI77qmCAfmZV+u9Ls9MZPwO2KjctTU7kCkZDZz5SeMKO4OcDvOcMyk6po040VWJs6Xp7atWp0aPeqwXPuHdj9ign7J0Tq3oWhRtHfSaW2rSw/BYllX6wwSecZI+IE1PLGElF9yKNnMoiX6l03bto5uDSHj+A778tncM4OM4/hLPIoVffQSsoMRL17OunbfW6NVtRph2WrtBJYYGxTjykepMZJqEeTCVlFiXX2h9L0tGWlV0xNiElHALEZI3KeScdmH3TQ6A0BNeuH+mrupUkywyRlmOF7fJj9gmVli4c+w47orMTpHW/StrpVlUqWNII6tTwwLH61RQe5I7Ezm8uPIskeSDVCIidSCIiAIiIAiIgCIiAIiIB81G2AkegM7FrFQ6HpJ+gcFKKKpHcbtqbvmM5nH51Xo7VqXU9kba95dKfhupPLJjaHHr27n0I+WfJ7StRl2T2bgcpA29oA29pdLj2V3C1MW1Sk1PPDsWDY+KBSCfkefhNfqvoQ6AtNrOoKm8qmxsK7VG4Gz0IJ9O4959OqzQbST6meLJT2V6PuNS5qjgfi0/gXP8hn9aTHSHV46huLqmWBUNupDIOaYwh+zgN+/N2td0ugbKmKoLBNqYXG53bJYjJA58zGRCe1e3JG+jWUerHw8AepOHzx8J4ZcsrlJRvx6HRaKJ1Jo/4BuqlL80HdT/Ztyv3cr+6Zf6H+AH/0r/yaYvajo/0qilxR5NE7Wx6037H7Gx9jNN/Q9POq6OlFCFNWgy5PIGcjM6TycscZPzsiVNnJJ0z2S/8AT1/23/xpIv8Aumrf9xS/yN/ykr7KF2UbgH0r4+5EE3nyRnjfF30JFNPZs0h/bDS6tMYNSmXQc/n0mzTz8wFP2zV6PA6Z0p7msPNUDVcHHIxtpj7cA/vSP9m2p+Bd3FBzxVLuv6yMQftII/yTb9qmoi3o0rejxvO9gO2xOFHw8xBH6k5uL5+67N38u5q9cjZ6rYvoqmocsUtSSe5O6nkzl86h1V/gifs7X+qnOXzv7L/I/i/2Mz6iIieowIiIAiIgCIiAIiIAiIgCfVKoaDBqJKsvIZSVYH4EcifMQCfpde31JcePn4slMkfbt/nmRlbWq9xVWtXqu1ZPqucHb+quNo+wTTiYUIrokLZu6jrdfVwBqNVqgU5UNt4J4z5QJpTwnHeWy96QS2sPEUn6XTRK1VMnik5YAbewKgZJ7+U++HKMKRdshX6juqlLwXruaRXYUO0jbjGM7c9vXOZ9WvVF3YoqWlw6IowqgJgD7VzJ/Qej6OtWCuSVuqrVVpkuQpZCxC7e3IU54zjJmradNU2t7R7pWFWteeBVG4jy7nUrgHAPlHI54nPnj2q7+F+di0yP/tle/wDdVPup/wDCathr1xpQYafWamHbcwAXlu2fMD7pZqvT9he3T2dl49G4UkK7NvpswXdggkntz6djzKbUpmizLU4ZSVI+KnB/iJqHCXRfZEdoyW949pUFW2YrUUkhhjIJyCeRjnJ++fV/qFTVH337mo+Au44zgZIHAA9T9814nSl1Ib1xr1xd0hRuKzNRAUbDtxhcFRwueMD19JoxEJJdAIiJQIiIAiIgCJ6imoQE5LEAD3knAE3tT0C40YKdSpGmGOASUOTjOPKx9BJa6A0IiJQIiSen9NXGq0mrWVMtTTOTkAnHfaD9bHr9wyeJG0tsEZE8Bz2nsoEREA2dMNIVqZ1LPghgXwNxIHOMeoJAB+BMt9L2kGrct9LpUvorl1YhCaxp4IXJ3YPpkY98o8TnPHGfUqbRYLnXKdtZUaGlO4qULl6qMRjyfjNhJ9W8y5Hzkzq3W9DVFtCFZXpXFKtVAXgbQwbafzuTx75RokeKL2/X7jky51upLGyuXu9PWvVuXyVD7UpIxXbn9Ltx6+vaU13NUlqhyzEkn3knJP3meRNRgo9A3YiTf9h77/tn/wA9L/nPl+i72kCXtmAAJJ3Uuw7/AJ8e8h/cvqhTIaJ4DntPZsgib2kaLW16oaenLuYDJJOFUfEn39gO5+w41rq1exdqd0pV0OGU4yD9nHxktXQMUREoEREAzWX5Wl+1pf1rOie1v8jQ/bH+hpzuy/K0v2tL+tZ0T2t/kaH7Y/0NPNk/qw+ZtdGc1k7pPRF3rKh7emFRuVao2wMPeAAWx8cYPpmQLHaMn0nQLPpSvTtE/Dl81tbryKYIXbuxgNUJH2JyATxOmWfFdaMpWVrWuj7nQF33qKafYujblGeBnIBGffjHxlh6Qr3yWLDSlotSzU2s7EMhyd/lAw3OSM+vwls060p17B6VKubmmUqL4jMHJBB4LDviRPs3bfpWT6mt/MzyTzOWN2ujX7m1Gmc+0Hpyv1D/AIWmVXGWY7UHGQM9ycegB9M4zN3V+iLrRUNS5RWpryzU23bR7yCAcfEA49cSy+zjqGhRshb3FVaNYFsFiq53nIZS3lJGcYPuHGDPvqTp6/q2zBboXNEEuRtCVCo7DK5Dgd8cc+/gTtLLJZHF0l63snFUVDROlLnqAFrBBsBxvc7VyO4HBJPyGPjPvWuj7nQF33qKaeQC6NuUEnAzkAjJ47Yl16O6goXdiluldaFdUKZJUNnk713cNnv98jesdCvltwbq4FxQo5ZsL4b4/SYDIcKPjx3wfSLNL3nF0vqOKoqWj6DX15iumoW2/WYnai/Nj/IZPwknqPQF5pqF3RHUcnw2LMB79pUE/Zky+aDY+BpVJbCotB6lJGNUjOGqYZmwSOeSBzxx7sT3peyOg7xfX63CvgqGPKkd8M1Rjzxx8JiXtLt1Wu29lUDmWh9O1uoy40wIfDCltzbeGzjHBz9UyW/u1vf0aP8Aqf8A5nw9W40/ULil0qxBq1OAgRgR9buwIVVLnnj+UvjaoekLYN1HcGtWbsAFBJ/RRVAyB6sfnx2m8uWaa41vot2RJdzlGqaY+j1WpXuA6YztORyAw5wPQzVHcfMS26Rp49oNzcVdSc0SBTICbcYOVAy4OcBBzxkk9uwxdX9I0+mkpNa1XqGo+0htnAwTnyge6dVlVqD6/wCjNdy+db9St0vRSpQVGL1Nh35wBtZs8EfoylVvavVuFKmnQ8wI4LZ5GP0p0DqTqSn0wi1LtXYO+wBNpOcFvzmAx5TKhr3tIoatbVqNGlXDVUZQWFPaCRjnFQnHyE8WCKaVwv1s6S+JT9E6br67xptPcq8FyQqA4zgse5+ABPI98lbz2dXtmpYojgckU3LN9zKM/ZzNvorp661ClUe0uDbW9TysRyz7TyVGRsxyu/IPf3S29G2lGxNRbC+a6yASpqLUC/EYJxnt354noy53Fumtej+7MqNlK9n9W5pVqh0Zab+RfEWoxQEZO0ggHkHP3n4TWutHuuor+vTcU/pI87jcQgACKADg5wGUffLd0nQFtq2oLTGANp/zHef4sZh0D/Hrz9m3/wBeZeSpykl2T/wWtFbtvZ9eXTuqoi+GQCzOQpJAbykKS2MjJwBnj0kVpmh1tZcpp9Muy/WPAVeccseB8u55wDLZ1r1nc2V29LTqnhJS2g4VCWLKHyS4PHmAwMessfS1l4OmJ9EcUqlamahqkA4epzuIJAOOAM+4SvNOMFKVbquv3JxTdFFvvZ7eWCF2RHAGSKbFmx+qVGfkMn4Stg57TrvTFg2hM/03UFuEccKx5DZ7hmqse3cfL7ec9W0ko31wLXGwuGGOR5lVmxj/AMxM3hyucnF7JJURts4pVKbP2V0Y/IMCe3wE6pe9a6ZqQAvmWooOQHt6rgH3gNTPM5PE3kxRyU3evBFKi89Satpdza1F0dKS1yBsK2xQg7hnDGmAOM+s3r7qWw6xtlTWKj0HQhyADkMAQdp2lXBBPpnnsDOcRM+4jS29F5HTdL6w07Sbc0bJ3VV3gbqdUlieSxIU9yfh8hIvonqu20XT/B1CoVq5qeUJUb63blVI/jKNEf8AnhTVve/zXqOTLT0Vd6fb0Gpa+v4ypgMzqWTaOwUpkpjuTxk+vAAsNTq6w6Yt2pdO+Y+Yqq7yu5vVnf0+AJPwnNYlnhU5W2/hegpUXDpa50wWvgayuKjHLs6sckAgFaifUABIxkHk985MjrfVlnp9k9p095gyNTAAfYofO5tz8seSeM8+6c+iHhTlybfnrqxyLr0p1vStaH0XqBc0QCqttLjYfzHUc4HoQDxxxjJ3auo6PolKotjSWqao5QK7Z9cF6nCAHB78YyBmc9iHgi3abXwY5MuHs+6htun/ABzqB8PxCmwBXfgbuMqpOBkd+8nL/X9H1R99/wDjHxjLUrgnA9B5eB8BOZxEsEZS5W79GFLVEl1Oba5uCdFUeBtXA2svOPNw4BkWlMUz5QB8hPqJ2SpUZLx7QeqrbX6NNNMqF2WruIKVE8uxxnLqB3I4lHiJiEFCPFFbsvXSPVVslmbPWyUUiou7B2slQsSMqPKw3Ec/Dn0G10/rOl9Ks4tKtRi4G6qyO2cHhRsQD1JyB9pnO4mJYIu9vfUvIvWidV21nqN5Xr1CKVcJsbZUOdoAPlC7h29QJg0jqa3tNVubms5FCqjBW2OSSfB/NC7h9Ru49PiJTIl9zHfqqHJkr1Vfpqt5Wq2Z3U3KbTgrnFNFPDAEcg9xJ7pDranp1E22uKWo+YK23eArd0ZeSV5OMA98Y4lMialjjKPFkvdnRPwjo+ho5saa1GqqQUCu5IPO3NThB24yO3wnPGxk+Gu1SSQoJO0E8DJ5OO2T3nkRCHC9t/EN2IiJ0IIiIAiIgCIiAIiIAiIgCIiAIiIAiIgCIiAIiIAiIgCIiAIiIAiIgCIiAIiIAiIgCIiAIiIAiIgCIiAIiIAiIgCIiAIiIAiIgCIiAIiIAiIgCIiAIiIAiIgCIiAIiIAiIgCIiAIiIAiIgCIiAIiIAiIgCIiAIiIAiIgCIiAIiIAiIgCIiAIiIAiIgCIi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GERUUBxQWFRISGBcaGBcYGRgXGBsaGhscGhwcHRgXHCceGxslJRsfIC8hIycqLCwtHB8xNTAqNSYrLCkBCQoKDgwOGg8PGi8kHyU1LC0qNCwsKSwsKSksKSkpLCwpLCwpLCwsLCosLCwqKSksLCwsLCoqLSwsLCwsKSwsLP/AABEIAPMA0AMBIgACEQEDEQH/xAAbAAEAAgMBAQAAAAAAAAAAAAAABQYDBAcBAv/EAEQQAAIBAwMCAwQECwcCBwAAAAECAAMEEQUSIQYxEyJBB1FhcRQygZEVIzNCUnJzgqGxshYXNZKT0dI0VCRidKLDxOL/xAAZAQEBAQEBAQAAAAAAAAAAAAAAAQIDBAX/xAAvEQACAgIBAwEHAgcBAAAAAAAAAQIRAyESMUFRYQQTcYGRofAiwSMyM1Kx4fEU/9oADAMBAAIRAxEAPwDmERE+mchERAEREAREQBERAEREAAZ7RjHeTvQ9VEvFNRdzJgg79gQllXcx9Qd23bg5LAfEYOrCpu3NNSm8Bjl9+4sSS6n9E5HHGMEYExy/VxotasiYiJsgiIgCIiAIiIAiIgCIiAIiIAiIgCIiAIiIAiJ4zbBk9hAM1tateNtojtgsTwqrkKXc/moMjLHsJYaOl0NJRX1DaW/FsDU3FCQx3otFfNWQgDDkBTnOe4mxc9P19BZE0j8aKxRVqMiqPFdS2VBySqouTuLKCc4LLxY6PRjiwq0NTdPFeoKhrFmbB8vmLPgkgAjvyPUZ48uTKtb0/qbSK9purpdNTFmz0xQbaRtpU1ajXqhXVQCdoVjTwS/A+M+bzWqdI7NWD1PFqLVOVp1FFNHZKSHDA4KoGOGOd3Y5Od/ROjG0W7Zq1RatOkis23erFG3MrKEJO5WpDy5ORyOcCeal0DU1W6cmqtKmylhndUKoCEQHcwJLAFjz5e3Mxyx8uuvz/pd0QlbRqGoIW0xgrZJOCWp5ep5AwOGt0VfVl29sE45ga9Brc4qjHGR7mU9mU/nKccMODOlaj0VWp2dvS0coteg5dqu4pklWDYIBPmyODxhcHiV616eqa1TZ9VxbpRSoQ6opG6ifDdWGRsAxwikJkMQBk46QzKrvX3I4lTieKcjniez0mBERAEREAREQBERAEREAREQBERAEREATwjdwfWexAOgaVc3epWlGto5V3oVGFWkQoDMDkOCcYYq2GGQDuJ7zBQ00aXa16fWFc0vphUomTVZSjbi525GMlc+mFHPu0+i+paWnA0dV3eEwqDAAZH8TaMOpHB4wG7YYg47y31NB/DqUfptCm4pKAr1X8/yKW48Mrx23Y+E8E3wlTVL06+TotohtL6V/AVQ19SunqUramlTaiVFRlQE0+SxVguCQo7EjtnnDrPR/4QqVHF4y2tRDWO9ahVabtvIBJ2EZG4L3HBwe5uFPSq25mq1KGWUIQtB8bBnCkNWII5PoO8+bjRqtYsd9A+IgRw9BjuQZwvFYDHmPoe84rO+V8vz6GuJWr+5q330ev0fU8enaoaZplip3bdqs6uVLcYPPJx8ZFa7cXOlWS09bI8WuzbE8vkTawqudnBqOahB5IG7IwZbaegDR6bJQoUxSZldyjhmfac7StyCu39/j0xKN1v1Cmt1QLEs1NTu3NxhiqqVQEcJ5cnvliccAZ7YnykklpfUy9IrURE95zEREAREQBERAEREAREQBERAEREAREQBERAEyW1y9l/0bvT/Udk/pImOIBLJ1beU+Euav2kN/FgTPW6wvW+tdVP8A2j+SyIiY4R8L6IWzNd3tS/8A+tqVKnr53Zx9gYkCYYiaAiIlAiIgCIiAIiIAiIgCIiAIiIAiIgCeou8gL3JAHzPE8mS2/KJ+un9QkBJa10tcdPqraiqhXbaMMG5wT6fAGa+j6JW15ymnLuKjLEnCgemSeMn0Hrg+4zp3X2h1OoEoUrLGfGyzHsq7GBY/f29TiYtQv6Hs5tRTshuqtnap+s7djUcj80f7AfDxx9obiq3Jm+JzrVena2iuiX2wPUxtUOGPJwCQOwzxk/GSn93F7+gn+oshPpj6hcLUu2LO9RCSf1h9wHYCdd6uv7qwpodBpio5fDAqXwuCc4BHrgTWXJODilVsiSZzur7PLyipZ0TCgk/jF7DmReiaFV6iLDTQGKBScsF4bOO/ylqvOpdWSm5u7dVphW3MaTDC45OfE44nnskG2tcAelOl/U8vvJrHKTrXgtK6Iz+7i9/QT/UWRutdNV+nwp1FVAfIXDBu2M9vnLzrOu6pb3FRdOtw1FWwjeEzZGBzkOPj6So9Wateah4a6/TFMruKAIUJzgHuxz6Rinkk1bVfcjSR7adBXd9TSpbohSoqsp3geVgCOPTgz5vOhb2yG56BYAZOxlcj90HcfsBl6r6lU0jRqNXT/wAotC1xkbvrCmp49eCZ8dB9R3WumqNUQbEClXCFOSTleTg+/jt9s5++yU5apM1xXQ5VEn+vLdbbUKwt8YOxiB6Mygn7/rfvSAnsjLkkzmxERNAREQBERAEREAREQBERAEyW35RP10/qExz7ot4bKW7BlJ+wgyMHZ+qOpB00KL1hmnUq7Hx3AKsdwHrjHb1GZC9bdKDqJBdaQQ1UIOAciqncYPbcM8e/t7sQXXnVtv1HSpppxcslTcdyMvGxh6/EiYOiutv7P5pajuNuclSBuKN34Hcqfd6H5nHz4YZwipxX6vHk6uSborFn+Vp/tE/rE7B1n1SelKaOtMPvfbgtsA8pbOcH3Tn/AFRqNnqNdK+kMwcupqoabKDgg7wSPrcYI9e/fOblU9pNhV/KFz86LH+Ym8yc3GXFvyiR1ZVtV9qR1WhVotRpqKqMm7xScbhjONgz8szb9k35a4/Upf1PJv8AvD0/3N/oH/aU/wBnvUFLppqh1IsA6U1G1S3Kls9vnLxvFKMYNdPmO62WLXfae2j3FWiKCN4TbdxqlSeAc42H3yodT9Wf2semzIqGkrDCvvzuIOfqjHb+Mvre0XT3OWDEn1NFv9pW+uOp7XXqNNNKB3LU3HNMp5djjuRzyRxGFcWv4bT87EviXC21kdP6Vb1qqlglC2G1cAncqL68esgLz2tbh/4G3O731HGB+6gO75ZE0NV6soXmlJa0S/jLTt1IKMFzTKbvMePzT85TZcfs8Xbmt2yOXgy3d21/UapdHc9Qksfj/sOw+AExRE9ZgRESgREQBERAEREAREQBERAERLd0X0N+Hx42okrQyQqjhqhHB5/NUduOSc9sc4nNQVyCVlRidSq/gbTm8KsttuHByniYI77qmCAfmZV+u9Ls9MZPwO2KjctTU7kCkZDZz5SeMKO4OcDvOcMyk6po040VWJs6Xp7atWp0aPeqwXPuHdj9ign7J0Tq3oWhRtHfSaW2rSw/BYllX6wwSecZI+IE1PLGElF9yKNnMoiX6l03bto5uDSHj+A778tncM4OM4/hLPIoVffQSsoMRL17OunbfW6NVtRph2WrtBJYYGxTjykepMZJqEeTCVlFiXX2h9L0tGWlV0xNiElHALEZI3KeScdmH3TQ6A0BNeuH+mrupUkywyRlmOF7fJj9gmVli4c+w47orMTpHW/StrpVlUqWNII6tTwwLH61RQe5I7Ezm8uPIskeSDVCIidSCIiAIiIAiIgCIiAIiIB81G2AkegM7FrFQ6HpJ+gcFKKKpHcbtqbvmM5nH51Xo7VqXU9kba95dKfhupPLJjaHHr27n0I+WfJ7StRl2T2bgcpA29oA29pdLj2V3C1MW1Sk1PPDsWDY+KBSCfkefhNfqvoQ6AtNrOoKm8qmxsK7VG4Gz0IJ9O4959OqzQbST6meLJT2V6PuNS5qjgfi0/gXP8hn9aTHSHV46huLqmWBUNupDIOaYwh+zgN+/N2td0ugbKmKoLBNqYXG53bJYjJA58zGRCe1e3JG+jWUerHw8AepOHzx8J4ZcsrlJRvx6HRaKJ1Jo/4BuqlL80HdT/Ztyv3cr+6Zf6H+AH/0r/yaYvajo/0qilxR5NE7Wx6037H7Gx9jNN/Q9POq6OlFCFNWgy5PIGcjM6TycscZPzsiVNnJJ0z2S/8AT1/23/xpIv8Aumrf9xS/yN/ykr7KF2UbgH0r4+5EE3nyRnjfF30JFNPZs0h/bDS6tMYNSmXQc/n0mzTz8wFP2zV6PA6Z0p7msPNUDVcHHIxtpj7cA/vSP9m2p+Bd3FBzxVLuv6yMQftII/yTb9qmoi3o0rejxvO9gO2xOFHw8xBH6k5uL5+67N38u5q9cjZ6rYvoqmocsUtSSe5O6nkzl86h1V/gifs7X+qnOXzv7L/I/i/2Mz6iIieowIiIAiIgCIiAIiIAiIgCfVKoaDBqJKsvIZSVYH4EcifMQCfpde31JcePn4slMkfbt/nmRlbWq9xVWtXqu1ZPqucHb+quNo+wTTiYUIrokLZu6jrdfVwBqNVqgU5UNt4J4z5QJpTwnHeWy96QS2sPEUn6XTRK1VMnik5YAbewKgZJ7+U++HKMKRdshX6juqlLwXruaRXYUO0jbjGM7c9vXOZ9WvVF3YoqWlw6IowqgJgD7VzJ/Qej6OtWCuSVuqrVVpkuQpZCxC7e3IU54zjJmradNU2t7R7pWFWteeBVG4jy7nUrgHAPlHI54nPnj2q7+F+di0yP/tle/wDdVPup/wDCathr1xpQYafWamHbcwAXlu2fMD7pZqvT9he3T2dl49G4UkK7NvpswXdggkntz6djzKbUpmizLU4ZSVI+KnB/iJqHCXRfZEdoyW949pUFW2YrUUkhhjIJyCeRjnJ++fV/qFTVH337mo+Au44zgZIHAA9T9814nSl1Ib1xr1xd0hRuKzNRAUbDtxhcFRwueMD19JoxEJJdAIiJQIiIAiIgCJ6imoQE5LEAD3knAE3tT0C40YKdSpGmGOASUOTjOPKx9BJa6A0IiJQIiSen9NXGq0mrWVMtTTOTkAnHfaD9bHr9wyeJG0tsEZE8Bz2nsoEREA2dMNIVqZ1LPghgXwNxIHOMeoJAB+BMt9L2kGrct9LpUvorl1YhCaxp4IXJ3YPpkY98o8TnPHGfUqbRYLnXKdtZUaGlO4qULl6qMRjyfjNhJ9W8y5Hzkzq3W9DVFtCFZXpXFKtVAXgbQwbafzuTx75RokeKL2/X7jky51upLGyuXu9PWvVuXyVD7UpIxXbn9Ltx6+vaU13NUlqhyzEkn3knJP3meRNRgo9A3YiTf9h77/tn/wA9L/nPl+i72kCXtmAAJJ3Uuw7/AJ8e8h/cvqhTIaJ4DntPZsgib2kaLW16oaenLuYDJJOFUfEn39gO5+w41rq1exdqd0pV0OGU4yD9nHxktXQMUREoEREAzWX5Wl+1pf1rOie1v8jQ/bH+hpzuy/K0v2tL+tZ0T2t/kaH7Y/0NPNk/qw+ZtdGc1k7pPRF3rKh7emFRuVao2wMPeAAWx8cYPpmQLHaMn0nQLPpSvTtE/Dl81tbryKYIXbuxgNUJH2JyATxOmWfFdaMpWVrWuj7nQF33qKafYujblGeBnIBGffjHxlh6Qr3yWLDSlotSzU2s7EMhyd/lAw3OSM+vwls060p17B6VKubmmUqL4jMHJBB4LDviRPs3bfpWT6mt/MzyTzOWN2ujX7m1Gmc+0Hpyv1D/AIWmVXGWY7UHGQM9ycegB9M4zN3V+iLrRUNS5RWpryzU23bR7yCAcfEA49cSy+zjqGhRshb3FVaNYFsFiq53nIZS3lJGcYPuHGDPvqTp6/q2zBboXNEEuRtCVCo7DK5Dgd8cc+/gTtLLJZHF0l63snFUVDROlLnqAFrBBsBxvc7VyO4HBJPyGPjPvWuj7nQF33qKaeQC6NuUEnAzkAjJ47Yl16O6goXdiluldaFdUKZJUNnk713cNnv98jesdCvltwbq4FxQo5ZsL4b4/SYDIcKPjx3wfSLNL3nF0vqOKoqWj6DX15iumoW2/WYnai/Nj/IZPwknqPQF5pqF3RHUcnw2LMB79pUE/Zky+aDY+BpVJbCotB6lJGNUjOGqYZmwSOeSBzxx7sT3peyOg7xfX63CvgqGPKkd8M1Rjzxx8JiXtLt1Wu29lUDmWh9O1uoy40wIfDCltzbeGzjHBz9UyW/u1vf0aP8Aqf8A5nw9W40/ULil0qxBq1OAgRgR9buwIVVLnnj+UvjaoekLYN1HcGtWbsAFBJ/RRVAyB6sfnx2m8uWaa41vot2RJdzlGqaY+j1WpXuA6YztORyAw5wPQzVHcfMS26Rp49oNzcVdSc0SBTICbcYOVAy4OcBBzxkk9uwxdX9I0+mkpNa1XqGo+0htnAwTnyge6dVlVqD6/wCjNdy+db9St0vRSpQVGL1Nh35wBtZs8EfoylVvavVuFKmnQ8wI4LZ5GP0p0DqTqSn0wi1LtXYO+wBNpOcFvzmAx5TKhr3tIoatbVqNGlXDVUZQWFPaCRjnFQnHyE8WCKaVwv1s6S+JT9E6br67xptPcq8FyQqA4zgse5+ABPI98lbz2dXtmpYojgckU3LN9zKM/ZzNvorp661ClUe0uDbW9TysRyz7TyVGRsxyu/IPf3S29G2lGxNRbC+a6yASpqLUC/EYJxnt354noy53Fumtej+7MqNlK9n9W5pVqh0Zab+RfEWoxQEZO0ggHkHP3n4TWutHuuor+vTcU/pI87jcQgACKADg5wGUffLd0nQFtq2oLTGANp/zHef4sZh0D/Hrz9m3/wBeZeSpykl2T/wWtFbtvZ9eXTuqoi+GQCzOQpJAbykKS2MjJwBnj0kVpmh1tZcpp9Muy/WPAVeccseB8u55wDLZ1r1nc2V29LTqnhJS2g4VCWLKHyS4PHmAwMessfS1l4OmJ9EcUqlamahqkA4epzuIJAOOAM+4SvNOMFKVbquv3JxTdFFvvZ7eWCF2RHAGSKbFmx+qVGfkMn4Stg57TrvTFg2hM/03UFuEccKx5DZ7hmqse3cfL7ec9W0ko31wLXGwuGGOR5lVmxj/AMxM3hyucnF7JJURts4pVKbP2V0Y/IMCe3wE6pe9a6ZqQAvmWooOQHt6rgH3gNTPM5PE3kxRyU3evBFKi89Satpdza1F0dKS1yBsK2xQg7hnDGmAOM+s3r7qWw6xtlTWKj0HQhyADkMAQdp2lXBBPpnnsDOcRM+4jS29F5HTdL6w07Sbc0bJ3VV3gbqdUlieSxIU9yfh8hIvonqu20XT/B1CoVq5qeUJUb63blVI/jKNEf8AnhTVve/zXqOTLT0Vd6fb0Gpa+v4ypgMzqWTaOwUpkpjuTxk+vAAsNTq6w6Yt2pdO+Y+Yqq7yu5vVnf0+AJPwnNYlnhU5W2/hegpUXDpa50wWvgayuKjHLs6sckAgFaifUABIxkHk985MjrfVlnp9k9p095gyNTAAfYofO5tz8seSeM8+6c+iHhTlybfnrqxyLr0p1vStaH0XqBc0QCqttLjYfzHUc4HoQDxxxjJ3auo6PolKotjSWqao5QK7Z9cF6nCAHB78YyBmc9iHgi3abXwY5MuHs+6htun/ABzqB8PxCmwBXfgbuMqpOBkd+8nL/X9H1R99/wDjHxjLUrgnA9B5eB8BOZxEsEZS5W79GFLVEl1Oba5uCdFUeBtXA2svOPNw4BkWlMUz5QB8hPqJ2SpUZLx7QeqrbX6NNNMqF2WruIKVE8uxxnLqB3I4lHiJiEFCPFFbsvXSPVVslmbPWyUUiou7B2slQsSMqPKw3Ec/Dn0G10/rOl9Ks4tKtRi4G6qyO2cHhRsQD1JyB9pnO4mJYIu9vfUvIvWidV21nqN5Xr1CKVcJsbZUOdoAPlC7h29QJg0jqa3tNVubms5FCqjBW2OSSfB/NC7h9Ru49PiJTIl9zHfqqHJkr1Vfpqt5Wq2Z3U3KbTgrnFNFPDAEcg9xJ7pDranp1E22uKWo+YK23eArd0ZeSV5OMA98Y4lMialjjKPFkvdnRPwjo+ho5saa1GqqQUCu5IPO3NThB24yO3wnPGxk+Gu1SSQoJO0E8DJ5OO2T3nkRCHC9t/EN2IiJ0IIiIAiIgCIiAIiIAiIgCIiAIiIAiIgCIiAIiIAiIgCIiAIiIAiIgCIiAIiIAiIgCIiAIiIAiIgCIiAIiIAiIgCIiAIiIAiIgCIiAIiIAiIgCIiAIiIAiIgCIiAIiIAiIgCIiAIiIAiIgCIiAIiIAiIgCIiAIiIAiIgCIiAIiIAiIgCIiAIiIAiIgCIi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ww.partiallyprofessional.com/wp-content/uploads/2011/04/pardonmyfre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2057400"/>
            <a:ext cx="3124200" cy="15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9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barn(inVertical)">
                                      <p:cBhvr>
                                        <p:cTn id="25" dur="500"/>
                                        <p:tgtEl>
                                          <p:spTgt spid="205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circle(in)">
                                      <p:cBhvr>
                                        <p:cTn id="3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248347"/>
            <a:ext cx="5715000" cy="4152453"/>
          </a:xfrm>
        </p:spPr>
        <p:txBody>
          <a:bodyPr>
            <a:normAutofit/>
          </a:bodyPr>
          <a:lstStyle/>
          <a:p>
            <a:r>
              <a:rPr lang="en-US" dirty="0" smtClean="0">
                <a:hlinkClick r:id="rId2"/>
              </a:rPr>
              <a:t>Bill Gates</a:t>
            </a:r>
            <a:r>
              <a:rPr lang="en-US" dirty="0" smtClean="0"/>
              <a:t>, who made his fortune on the creation of Microsoft Windows Software. </a:t>
            </a:r>
          </a:p>
          <a:p>
            <a:r>
              <a:rPr lang="en-US" dirty="0" smtClean="0"/>
              <a:t>Currently, he has $85.4 billion.</a:t>
            </a:r>
          </a:p>
          <a:p>
            <a:pPr algn="ctr"/>
            <a:r>
              <a:rPr lang="en-US" b="1" dirty="0" smtClean="0"/>
              <a:t>OR</a:t>
            </a:r>
            <a:endParaRPr lang="en-US" b="1" dirty="0"/>
          </a:p>
          <a:p>
            <a:r>
              <a:rPr lang="en-US" dirty="0" smtClean="0"/>
              <a:t>Amazon founder Jeff Bezos.</a:t>
            </a:r>
          </a:p>
          <a:p>
            <a:r>
              <a:rPr lang="en-US" dirty="0" smtClean="0"/>
              <a:t>Currently, he has $83.7 billion.</a:t>
            </a:r>
          </a:p>
          <a:p>
            <a:endParaRPr lang="en-US" dirty="0"/>
          </a:p>
          <a:p>
            <a:pPr lvl="8"/>
            <a:endParaRPr lang="en-US" dirty="0"/>
          </a:p>
        </p:txBody>
      </p:sp>
      <p:sp>
        <p:nvSpPr>
          <p:cNvPr id="3" name="Title 2"/>
          <p:cNvSpPr>
            <a:spLocks noGrp="1"/>
          </p:cNvSpPr>
          <p:nvPr>
            <p:ph type="title"/>
          </p:nvPr>
        </p:nvSpPr>
        <p:spPr/>
        <p:txBody>
          <a:bodyPr/>
          <a:lstStyle/>
          <a:p>
            <a:r>
              <a:rPr lang="en-US" sz="4000" dirty="0" smtClean="0"/>
              <a:t>Who Is the Richest Man Today??</a:t>
            </a:r>
            <a:endParaRPr lang="en-US" sz="4000" dirty="0"/>
          </a:p>
        </p:txBody>
      </p:sp>
      <p:sp>
        <p:nvSpPr>
          <p:cNvPr id="4" name="AutoShape 4" descr="data:image/jpeg;base64,/9j/4AAQSkZJRgABAQAAAQABAAD/2wCEAAkGBxQTEhQUEhQUFBUXFxQUFRQUFBQVFRgVFRQXFhQXFxQYHCggGBwlHBQVITEhJSkrLi4uFx8zODMsNygtLisBCgoKDg0OGhAQGiwkHCQvLCwvLC8sLCwsLCwsLCwsLCwsLCwsLCwsLCwtLCwsLCwsLCwsLCwsLCwsLCwsLCwsLP/AABEIAPsAyQMBIgACEQEDEQH/xAAcAAACAgMBAQAAAAAAAAAAAAABAgADBAUGBwj/xABGEAABAwEFBAcFBQMKBwAAAAABAAIRAwQSITFBBVFhgQYTcZGhwfAHIjKx0SNCUuHxCBSCFTRTYmNykqKywiQzQ3OTs9L/xAAaAQEBAAMBAQAAAAAAAAAAAAAAAQIDBAUG/8QAKhEBAAICAQMDAwMFAAAAAAAAAAECAxEhBBIxBUFREyJxsdHwFCMygaH/2gAMAwEAAhEDEQA/ANpKKCiyazBRKEwQRFCEQEBCiikoAgUSgUAJQvIoFBJURChCAKIFSUBUURQKUUUIREUUUQFBRSVBFFChKAlQJ4QhVQlEFSEAEDgqEIJggUqIuSIHTMpkmMsz3LFtFpuiRieGMcStHbdu3ReacRIjgdDOkSOawmzZWm3TFrGyXuEDMTwnPenY+gcj/mGowIXnjrZUquME3TBAnMZjnmpYqT21ADMHDXLdyWPc2RSHof7qPxtEmIM64DLiVQ2kTljz0jA9i0DK7w4XjOTe0D4fkO4LZUtpXAQMMhOsDADt05lO8nHDOfQcMwqyN6xq+2WmL0F2OpwxnBvrtSWPaDXQCSTq49wGay7muaM2EVFFk1pKhUKiAIBMhCqIooooJCEIkIoCEVAEYVUEYUhBAQEUEQghVVV8CVaQuctW079e4PhBjtKwtOoZ0ruWwtNL3cc9404ArT2zZknLlpIyXRWajPHtWx/dgQMF59uo1L1adNurkNmbIcIJGsbsJ/NdHR2cAJgTn65raMs0Qo9i1XzzZvx9NEeWqtVlbGGef0Wlt9KOWX17fqV1hpDcsG0WIOnBZUzTHlMnTxPh59XoOOWXPFXWSo6n9F0FssgGkLTWimuiubblvg1Df7I2m2qMPiGYWyXmLdoOs1cOGQPvDe3XmvS7PVD2tc3EOAIPArrrO4edeupWQlKZyBWTAFAooghURQKIgUUQQWqQipCqgoiCogiYIJlBg7YtFyk4jM+6N8nd4rjtgtBrjnitz08tJZRZGr45BrlpeirvtMdy05Z+2XTgj7od/ZGrYsCwKDgIW0s8LyZh7lZWU2Srv3dM0KxWISbSxn0QFjPZMrYEYLBtBjLjKptzFtMkrn7VmujtjMSQuctoxK2UasrmNvUse0R9F1/QK3X7NcJl1Mlp33Ti3zHJcntpyyvZ5UItTxODqZkb4cCO7HvXoY54eTnjl6NCBCYpSVtcwSjKUqKiSigAoUQFFEEF8ooQoQimRSSjKBgjKUIoOU9og+wpn+0H+ly0nRsw9s6x+S6Lpy4Oo3ImHNceGYHzXObKBbUZOkfIT4ytN5iYnTrxRMTG3oVIEgQttZauAWoo14HJa2r0gcHQxjnCMIx8AvNik28PU74r5d01ygK5fZ/SR2T6ZHJww7HBbqz7Ra+VZpMLW8SzziOCwq7ceCynVgBK5XbG2iwEDPFIrtZtqFdvfBO5aC0iXFCnZrTWEuN1hnPOFgWmm6gQLxOO+f0W2tIj3aLX37NVt+ngUvs/qxasTmCB2xl3Ss3abb1N3Zh3LVdH6JFdhGV4OPYDJC6sc6q4std21Hu9YKUhMgSt7iLCgURQQhBEoFVClBFCUGTCiEoqKkIwgoqIigopKw0+0qQe8tP3h9R5BamnRukYYteQd+Os8pWy2tSc2tSePhc4tIxwJGEdsDuWJYqWNQkkyRE8AFxT9lrRPu9WNZcdJjzHDb22mTSlu7FY9k23TotAcHOcR7rGNvOMbhoOJgLZ7ObLIJIJ3E5JKOz6TCcIccz94+ceC54mPd0dstDS6dCs+6LK5zQLxMi8BrLd/YVuNlW5r6gDGuaDvBwPNOLC0n7NkcSfILNZZXMHvFW1q+xjpPvLL2qCymSDiuJstaoQ97aXWPkwXEXQOAJXXbWcXUzvhc/sVhN4N7ipTwytRo7fta3sfd+yqDDEU3BsEAkXrwggyMRosC11alQm80DHEtJc3hjEhdfa7MXYdVPEEBU/yaQJcA0bhifotvfHw0/Tt43LnrfSAYAN3ksCwAsLTnF3Dw81tNsVbxOEQqLI4XqbSMXOZj2GVtpzGmi/2238O4oCGjsCeEG4AKSut5qFEIIEohpSqXkJVQCgiigslQuSFySVFW3k19VAohBbKkpJRlBi7VYTTdd+JsObOGLTI+S0dgcSHPMw83gCMswRxyXRVDOa01ZjWw0Z+8T2fdXN1Ecbd3SW5mP9txYnroKFBrmyfFctY6sESsy3bVuMJmB4Li1uXq1tw2lstdKiJJHLM/VYwtfWNmI7VptjWc1T11YYfcvYYfihXWq0OpF0Nlkg7jpiFlFCckQ3FWjLDhouKtNV9J7nU3XbpyjA8Ct5bemVNjMSBhF2MZhcULc+vUvkXacg4/E7d2BbKUlqy5a/Ls9lbebUN14uvGf1G8J9qVsOC5O0mXAsMOGR9aLLpbQNRhDgQ5uBHFScep2yrmiY01u0X4lXbHaDWpE6SR2xCwKxJJW06L0w6qCfusJHaSG495XRSOYcGaeJda56CBRC6tPOEFMQlanhAhCF5MUjkRC5C8gggclRqUJpUVaEC5VgppUBJQLkC5VVHoHc9YltxaeGPco96S8pMbjTKtu2Yk1lxEprZYDVLCMWtMkHIxlIVFmfddd0OS2FmtN0xv8AmvNmJrZ7lJreu2BtB1duNwkCIuuB7cPz1WIy2Pc2HU3kTJddJJO/CePguvNOW8lrR9m74TyWyMksYw193E2ynLw/DCIaWPMgHURu8lXa6zsblF8EZltz/Vy7l29XaB/oiua2k6pUcfcInfkOS2ReWFsGOOWn2dQq1DF1rQMZvXieQ+q66js0U6Re74iPBYdjs/VtJiSBJ0k6BX7Y2oOraBuGCwvaZ4KVivLm7ZhJ4n5La9Dmf8x3BrR4k+S5y3V7xDVg7H6UvoViR71ImHM3gYXmnR3zy7OjFXlx9RbjUPVkQFRYbWysxtSm4Oa7I/MEaEblkgLpcIgIqXVCFFLKRyeEhRFZKCdSUElEJCUJWKrECUsJXuQRz1Q9yFR6pdUQM5ygcqS9FrlALQJGGYxCyrM6+0EZhajaW1qdEe+fe0aMXHlp2lJ0T2yKpdhdIOLZnA5H1uK5+opx3Q7+jyansl2myrTeBaT9ZWVUptBxx5rn6jrjw9vMDVZrtrtIBJXJD0on5bCvTETgFzlrtABiBu7VbbdqADPDHVczaNrMvSSAJlbK1mWN7xDbbftoptgLQFznNLnYYYIC0Gu++fgGXE/RdV0S6Lm1vv1ARQYcdOsI+6OG88ltpSZntjy5MuSIibT4cbabIaNkfa34GoepsoOZcZ6yr2NaHQfxEHRcRK732ubZFe29TTjqrK3qWhsRfwNSOwgN/gXClq7Yr28PPm025ltNg7erWYnqzLSZcx2LTx4HiF6HsXpnZ6oioeofuefcP91+XfC8qYFbGCrGXutOs1wlrg4b2kEd4QleIWaoW+8wlh3tJae8LdWXpXamf9W+N1QB3jn4ppNPUyUCFxFk6fHAVaIPGm6P8rvqtzZOl9lfm91M7ntI/wAwkeKaTTdlBV0LSyoJpva8b2uDvkrYURUE0pYSuWKi96xn1U73KstQVuKrcFibT23RoyHul34G4u56DmuT2n0pq1JFP7JvAy8/xackiJV1G0Np0qI+0cAdGjFx5LmNodKaj5FIdWPxGC/6Dx7VoYLjv3nP9VYGLKKqVxkySSTmSZJO8k5rtfZNsc2q0WhoMFtGWHS+aguzwIDhzXEVSvXf2erN9pa37hQb/wC0nyVmIniTumvMMl1My5jwWvaYc05gjMKups1j8D65r1DpF0bZaReBuVQIDwMxueNR4jwXnG27NUshAtADAcGvn3HRud5HFeZkw2pPHh62LqKZI58tNa+jbSMHuHMrUV+j9JmJlx4lbpu0OtdcpfaOOTWe8e4LsOj3QEuipa+0Uh/uPks8VMlvwxzZMVPy5roj0TdaSHOBZQGuRfwbw4rv+k9uZs+w1arQGimy7TbkC93u02/4iOUrqKFla1oa0AACABkAvGfb/tyX0bEw4N+3qx+IgtpN7r5ji1d+OsUjUPLyXtkncvHXkuJc4ySSSTmSTJJ7Sg5qdSFkKgPUqwKFqZoQJT17VZ68FWw4nl3qz14ICDkolCO/1vQEGDIwOhGB71f/ACjV/pav/kf9VjkeuSVB7UAq6yxdpbRbQpuqPyGQ1J0AXmu1ekda0SHOLWE/A3Bsbjq7msIhi7PafSWjSkA9Y78LII5uyHiuR2n0mrVZAPVt/CyQebsz4LSlyBWUQy0Mo9iVFtSD5qi8Ngfmg4qB44JHIEOa94/Z7of8Lan77QG/4aLD/vXg7RivoD2AuAsNoG60uPI0aMfIoku46WbYfZbLVrUqLq9RjC5tNvDNztbozMYwDC+ZrZtmtbqpq2h5qPcTE/C0fhY3Jo4BfV7W666/ReAe0nowyx7Qmi0No2hjqrWjJtRpiq1o0HvMdH9Y7gtGX/F3+nzH1oifdyuydrvsVZtazkMe3WJDm6tcPvNMeiF9E9BumFHaVDrKXu1GwK1EmXU3ebTBh2vAggfLdvcXvutBJmAAJJJMAADNfQ3sq6CCwUetqfzmo0Xz+BpxFMdmE7yOAUxROmz1C9JtxHLurbaW0qb6jzdYxrnuO5rRJPcF8l7f2q61WmtaH51XufBzAODG/wALQ1vJe4+3Pb3VWJtnaYfaXXXY4ijTh1Q9hNxvY4r5/K3w8wsIJilKqlc7IQMdTop1U5mfAdwTOE80odGB5FA8Z+tVAidURogVMRmgnIz9aoEj5eSCcBCEHSe0C3XqjaQyYLx/vOy7h/qXIMyC2O3bR1lorO3vcB2N90eAC1zMgoHCICDUyoCDk36qNagFNuKeoVClegFLNe8fs+g/u9p3dcO8U2/X5Lwelmvdf2fav2Nqb/ah3fTaP9qJL1xeI+13abbRbm0Gj+bMLXPEyX1rjnN7A1jOZK9j2rtBtCjVrVPhpsc93Y0TA4nJfM9itL6rqleoZfUe+o84xLnSewZRwXNmtqunp+mYu7L3T4hd7O7PTG2LO2oA4Fzrs5B9xxpmNcRhxIX021fJVoc6jXbWYffY8VBwcwhzfEL6R6SdJ2UdmPtrCPeotfR4vrNHVDvcJ7Cs8U7jTV6hi7cm3h/tZ25+97Rq3TNOh9gzdLCetI/jLh2NC4wpid5J1JOZJzJ4lKVucJUspj+qHoIoIPOg18Ai7AesSo1sTv1KBgPl5IjRQeXkiggyRPkpvU+iCDT1qpdU0TR2eCDDbqkp5BWMyKrp5ILAih+iiBglBx7UUjkDgoOTBIUEpZr2j9n6t79qZwY7vkeS8Xp5r1b2D14tdYb6TfBx/wDoIlnXe3Ta9yy07K0w6u68/wD7dMg+Ly3/AAleXWGjDG6Rpj3eS2ntA2n+9bRrOBllM9Sz+7TJB733zzWEwYDsy4Lz81ty+o9Ow/Txx8y120aMkEeox0WTt3pK+rYLJYTMUHVXPJ1EkUB/C17x3KyoJHd4fNcxXfecTvK29Nvbl9X7YrHzMqj4JSU5VZXW8IpRG8qQgMSDpPeRqgDRqeQ3BWb/AFqoAmQQDJDRHcpvQQ6oHRH6eSUlAJwT9ZxWO8qu8UFlMKml9VdS1VTG/PzQWBFAIhBFCPomH5oIFbu3KFDIolArV2HQDbH7rXq1vw2asRxe0sLBzMd65BXOOAUmdQsRuYiXVUKWGZJzJmSZxJxWVv7teSosLpY0jUCe1ZA4euIXly+1jWtw1+160U+LjA5/ERHBaCFsdtVZfd3DxOa1xXfgrqn5fMepZe/PMR4jj9ylLH5pvQSPMZZ+a3OADjh3/ROApTbEIoIdVPp5KHVQaetUA0ROqAGHcm+nkgG5VvyVk5KtxzQY9V2aRSsc0VFXUxihGJ9aJ2D5earvYlVDqAKfmiPL5oIlJTuVZ/JACigfXYjTCAwrBlzUIRaMD3oROuXS7EfNMf1VnPcAJ3YnlhnuWk6P1sS3es7bNaGGML2AHbM/JebNd30+upmivT/U+I/Roajy4k6kklIfBMdyVelHD5GZmZ3PkpdGJ9BJTGp3dwQm8eA8T+St3IINECoBgmOvrVAp9dyUOyT7krHRpP6IJvTNYTkCewTwWZdJddvC7B957wGkxMiTAAO7nuVb6Hwe81wy91wIvHEiZjDfrhErDvhe2WG4R2zkqnOz7Vm2izOwi66IbLXtdjicYPugTGMZLBtFMtwPgQRpOIMaqxaJNTDGrHNJfRqFVpKtk0qqsYdyVwVVTJZMTT65p2j5qppVrfI+aBSfql9d6J8lBnzQQN+icNjFBmitAyQSFGjvRZkhu9aoLtkVrtRp7Qs/bdaXgbh8/wBPFaeiYqYfiWXXMucTw+QXPFP7u3pWzz/R9nzMfz/iv0Vj1qn3RmfAb1c44LFsON4nNdDzWSxsYDd5Jxp61Q15eSZuiCsHBEnP1qioPLyQIdPWqUN7UXFCc0BgTpl5JqdSC0nIGfEFV68khQG/E78gd2OY9arHrVCcyTxJJT1NfWqxnFRYK8pUSgor/9k="/>
          <p:cNvSpPr>
            <a:spLocks noChangeAspect="1" noChangeArrowheads="1"/>
          </p:cNvSpPr>
          <p:nvPr/>
        </p:nvSpPr>
        <p:spPr bwMode="auto">
          <a:xfrm>
            <a:off x="155575" y="-1790700"/>
            <a:ext cx="29908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QUEhQUFBUXFxQUFRQUFBQVFRgVFRQXFhQXFxQYHCggGBwlHBQVITEhJSkrLi4uFx8zODMsNygtLisBCgoKDg0OGhAQGiwkHCQvLCwvLC8sLCwsLCwsLCwsLCwsLCwsLCwsLCwtLCwsLCwsLCwsLCwsLCwsLCwsLCwsLP/AABEIAPsAyQMBIgACEQEDEQH/xAAcAAACAgMBAQAAAAAAAAAAAAABAgADBAUGBwj/xABGEAABAwEFBAcFBQMKBwAAAAABAAIRAwQSITFBBVFhgQYTcZGhwfAHIjKx0SNCUuHxCBSCFTRTYmNykqKywiQzQ3OTs9L/xAAaAQEBAAMBAQAAAAAAAAAAAAAAAQIDBAUG/8QAKhEBAAICAQMDAwMFAAAAAAAAAAECAxEhBBIxBUFREyJxsdHwFCMygaH/2gAMAwEAAhEDEQA/ANpKKCiyazBRKEwQRFCEQEBCiikoAgUSgUAJQvIoFBJURChCAKIFSUBUURQKUUUIREUUUQFBRSVBFFChKAlQJ4QhVQlEFSEAEDgqEIJggUqIuSIHTMpkmMsz3LFtFpuiRieGMcStHbdu3ReacRIjgdDOkSOawmzZWm3TFrGyXuEDMTwnPenY+gcj/mGowIXnjrZUquME3TBAnMZjnmpYqT21ADMHDXLdyWPc2RSHof7qPxtEmIM64DLiVQ2kTljz0jA9i0DK7w4XjOTe0D4fkO4LZUtpXAQMMhOsDADt05lO8nHDOfQcMwqyN6xq+2WmL0F2OpwxnBvrtSWPaDXQCSTq49wGay7muaM2EVFFk1pKhUKiAIBMhCqIooooJCEIkIoCEVAEYVUEYUhBAQEUEQghVVV8CVaQuctW079e4PhBjtKwtOoZ0ruWwtNL3cc9404ArT2zZknLlpIyXRWajPHtWx/dgQMF59uo1L1adNurkNmbIcIJGsbsJ/NdHR2cAJgTn65raMs0Qo9i1XzzZvx9NEeWqtVlbGGef0Wlt9KOWX17fqV1hpDcsG0WIOnBZUzTHlMnTxPh59XoOOWXPFXWSo6n9F0FssgGkLTWimuiubblvg1Df7I2m2qMPiGYWyXmLdoOs1cOGQPvDe3XmvS7PVD2tc3EOAIPArrrO4edeupWQlKZyBWTAFAooghURQKIgUUQQWqQipCqgoiCogiYIJlBg7YtFyk4jM+6N8nd4rjtgtBrjnitz08tJZRZGr45BrlpeirvtMdy05Z+2XTgj7od/ZGrYsCwKDgIW0s8LyZh7lZWU2Srv3dM0KxWISbSxn0QFjPZMrYEYLBtBjLjKptzFtMkrn7VmujtjMSQuctoxK2UasrmNvUse0R9F1/QK3X7NcJl1Mlp33Ti3zHJcntpyyvZ5UItTxODqZkb4cCO7HvXoY54eTnjl6NCBCYpSVtcwSjKUqKiSigAoUQFFEEF8ooQoQimRSSjKBgjKUIoOU9og+wpn+0H+ly0nRsw9s6x+S6Lpy4Oo3ImHNceGYHzXObKBbUZOkfIT4ytN5iYnTrxRMTG3oVIEgQttZauAWoo14HJa2r0gcHQxjnCMIx8AvNik28PU74r5d01ygK5fZ/SR2T6ZHJww7HBbqz7Ra+VZpMLW8SzziOCwq7ceCynVgBK5XbG2iwEDPFIrtZtqFdvfBO5aC0iXFCnZrTWEuN1hnPOFgWmm6gQLxOO+f0W2tIj3aLX37NVt+ngUvs/qxasTmCB2xl3Ss3abb1N3Zh3LVdH6JFdhGV4OPYDJC6sc6q4std21Hu9YKUhMgSt7iLCgURQQhBEoFVClBFCUGTCiEoqKkIwgoqIigopKw0+0qQe8tP3h9R5BamnRukYYteQd+Os8pWy2tSc2tSePhc4tIxwJGEdsDuWJYqWNQkkyRE8AFxT9lrRPu9WNZcdJjzHDb22mTSlu7FY9k23TotAcHOcR7rGNvOMbhoOJgLZ7ObLIJIJ3E5JKOz6TCcIccz94+ceC54mPd0dstDS6dCs+6LK5zQLxMi8BrLd/YVuNlW5r6gDGuaDvBwPNOLC0n7NkcSfILNZZXMHvFW1q+xjpPvLL2qCymSDiuJstaoQ97aXWPkwXEXQOAJXXbWcXUzvhc/sVhN4N7ipTwytRo7fta3sfd+yqDDEU3BsEAkXrwggyMRosC11alQm80DHEtJc3hjEhdfa7MXYdVPEEBU/yaQJcA0bhifotvfHw0/Tt43LnrfSAYAN3ksCwAsLTnF3Dw81tNsVbxOEQqLI4XqbSMXOZj2GVtpzGmi/2238O4oCGjsCeEG4AKSut5qFEIIEohpSqXkJVQCgiigslQuSFySVFW3k19VAohBbKkpJRlBi7VYTTdd+JsObOGLTI+S0dgcSHPMw83gCMswRxyXRVDOa01ZjWw0Z+8T2fdXN1Ecbd3SW5mP9txYnroKFBrmyfFctY6sESsy3bVuMJmB4Li1uXq1tw2lstdKiJJHLM/VYwtfWNmI7VptjWc1T11YYfcvYYfihXWq0OpF0Nlkg7jpiFlFCckQ3FWjLDhouKtNV9J7nU3XbpyjA8Ct5bemVNjMSBhF2MZhcULc+vUvkXacg4/E7d2BbKUlqy5a/Ls9lbebUN14uvGf1G8J9qVsOC5O0mXAsMOGR9aLLpbQNRhDgQ5uBHFScep2yrmiY01u0X4lXbHaDWpE6SR2xCwKxJJW06L0w6qCfusJHaSG495XRSOYcGaeJda56CBRC6tPOEFMQlanhAhCF5MUjkRC5C8gggclRqUJpUVaEC5VgppUBJQLkC5VVHoHc9YltxaeGPco96S8pMbjTKtu2Yk1lxEprZYDVLCMWtMkHIxlIVFmfddd0OS2FmtN0xv8AmvNmJrZ7lJreu2BtB1duNwkCIuuB7cPz1WIy2Pc2HU3kTJddJJO/CePguvNOW8lrR9m74TyWyMksYw193E2ynLw/DCIaWPMgHURu8lXa6zsblF8EZltz/Vy7l29XaB/oiua2k6pUcfcInfkOS2ReWFsGOOWn2dQq1DF1rQMZvXieQ+q66js0U6Re74iPBYdjs/VtJiSBJ0k6BX7Y2oOraBuGCwvaZ4KVivLm7ZhJ4n5La9Dmf8x3BrR4k+S5y3V7xDVg7H6UvoViR71ImHM3gYXmnR3zy7OjFXlx9RbjUPVkQFRYbWysxtSm4Oa7I/MEaEblkgLpcIgIqXVCFFLKRyeEhRFZKCdSUElEJCUJWKrECUsJXuQRz1Q9yFR6pdUQM5ygcqS9FrlALQJGGYxCyrM6+0EZhajaW1qdEe+fe0aMXHlp2lJ0T2yKpdhdIOLZnA5H1uK5+opx3Q7+jyansl2myrTeBaT9ZWVUptBxx5rn6jrjw9vMDVZrtrtIBJXJD0on5bCvTETgFzlrtABiBu7VbbdqADPDHVczaNrMvSSAJlbK1mWN7xDbbftoptgLQFznNLnYYYIC0Gu++fgGXE/RdV0S6Lm1vv1ARQYcdOsI+6OG88ltpSZntjy5MuSIibT4cbabIaNkfa34GoepsoOZcZ6yr2NaHQfxEHRcRK732ubZFe29TTjqrK3qWhsRfwNSOwgN/gXClq7Yr28PPm025ltNg7erWYnqzLSZcx2LTx4HiF6HsXpnZ6oioeofuefcP91+XfC8qYFbGCrGXutOs1wlrg4b2kEd4QleIWaoW+8wlh3tJae8LdWXpXamf9W+N1QB3jn4ppNPUyUCFxFk6fHAVaIPGm6P8rvqtzZOl9lfm91M7ntI/wAwkeKaTTdlBV0LSyoJpva8b2uDvkrYURUE0pYSuWKi96xn1U73KstQVuKrcFibT23RoyHul34G4u56DmuT2n0pq1JFP7JvAy8/xackiJV1G0Np0qI+0cAdGjFx5LmNodKaj5FIdWPxGC/6Dx7VoYLjv3nP9VYGLKKqVxkySSTmSZJO8k5rtfZNsc2q0WhoMFtGWHS+aguzwIDhzXEVSvXf2erN9pa37hQb/wC0nyVmIniTumvMMl1My5jwWvaYc05gjMKups1j8D65r1DpF0bZaReBuVQIDwMxueNR4jwXnG27NUshAtADAcGvn3HRud5HFeZkw2pPHh62LqKZI58tNa+jbSMHuHMrUV+j9JmJlx4lbpu0OtdcpfaOOTWe8e4LsOj3QEuipa+0Uh/uPks8VMlvwxzZMVPy5roj0TdaSHOBZQGuRfwbw4rv+k9uZs+w1arQGimy7TbkC93u02/4iOUrqKFla1oa0AACABkAvGfb/tyX0bEw4N+3qx+IgtpN7r5ji1d+OsUjUPLyXtkncvHXkuJc4ySSSTmSTJJ7Sg5qdSFkKgPUqwKFqZoQJT17VZ68FWw4nl3qz14ICDkolCO/1vQEGDIwOhGB71f/ACjV/pav/kf9VjkeuSVB7UAq6yxdpbRbQpuqPyGQ1J0AXmu1ekda0SHOLWE/A3Bsbjq7msIhi7PafSWjSkA9Y78LII5uyHiuR2n0mrVZAPVt/CyQebsz4LSlyBWUQy0Mo9iVFtSD5qi8Ngfmg4qB44JHIEOa94/Z7of8Lan77QG/4aLD/vXg7RivoD2AuAsNoG60uPI0aMfIoku46WbYfZbLVrUqLq9RjC5tNvDNztbozMYwDC+ZrZtmtbqpq2h5qPcTE/C0fhY3Jo4BfV7W666/ReAe0nowyx7Qmi0No2hjqrWjJtRpiq1o0HvMdH9Y7gtGX/F3+nzH1oifdyuydrvsVZtazkMe3WJDm6tcPvNMeiF9E9BumFHaVDrKXu1GwK1EmXU3ebTBh2vAggfLdvcXvutBJmAAJJJMAADNfQ3sq6CCwUetqfzmo0Xz+BpxFMdmE7yOAUxROmz1C9JtxHLurbaW0qb6jzdYxrnuO5rRJPcF8l7f2q61WmtaH51XufBzAODG/wALQ1vJe4+3Pb3VWJtnaYfaXXXY4ijTh1Q9hNxvY4r5/K3w8wsIJilKqlc7IQMdTop1U5mfAdwTOE80odGB5FA8Z+tVAidURogVMRmgnIz9aoEj5eSCcBCEHSe0C3XqjaQyYLx/vOy7h/qXIMyC2O3bR1lorO3vcB2N90eAC1zMgoHCICDUyoCDk36qNagFNuKeoVClegFLNe8fs+g/u9p3dcO8U2/X5Lwelmvdf2fav2Nqb/ah3fTaP9qJL1xeI+13abbRbm0Gj+bMLXPEyX1rjnN7A1jOZK9j2rtBtCjVrVPhpsc93Y0TA4nJfM9itL6rqleoZfUe+o84xLnSewZRwXNmtqunp+mYu7L3T4hd7O7PTG2LO2oA4Fzrs5B9xxpmNcRhxIX021fJVoc6jXbWYffY8VBwcwhzfEL6R6SdJ2UdmPtrCPeotfR4vrNHVDvcJ7Cs8U7jTV6hi7cm3h/tZ25+97Rq3TNOh9gzdLCetI/jLh2NC4wpid5J1JOZJzJ4lKVucJUspj+qHoIoIPOg18Ai7AesSo1sTv1KBgPl5IjRQeXkiggyRPkpvU+iCDT1qpdU0TR2eCDDbqkp5BWMyKrp5ILAih+iiBglBx7UUjkDgoOTBIUEpZr2j9n6t79qZwY7vkeS8Xp5r1b2D14tdYb6TfBx/wDoIlnXe3Ta9yy07K0w6u68/wD7dMg+Ly3/AAleXWGjDG6Rpj3eS2ntA2n+9bRrOBllM9Sz+7TJB733zzWEwYDsy4Lz81ty+o9Ow/Txx8y120aMkEeox0WTt3pK+rYLJYTMUHVXPJ1EkUB/C17x3KyoJHd4fNcxXfecTvK29Nvbl9X7YrHzMqj4JSU5VZXW8IpRG8qQgMSDpPeRqgDRqeQ3BWb/AFqoAmQQDJDRHcpvQQ6oHRH6eSUlAJwT9ZxWO8qu8UFlMKml9VdS1VTG/PzQWBFAIhBFCPomH5oIFbu3KFDIolArV2HQDbH7rXq1vw2asRxe0sLBzMd65BXOOAUmdQsRuYiXVUKWGZJzJmSZxJxWVv7teSosLpY0jUCe1ZA4euIXly+1jWtw1+160U+LjA5/ERHBaCFsdtVZfd3DxOa1xXfgrqn5fMepZe/PMR4jj9ylLH5pvQSPMZZ+a3OADjh3/ROApTbEIoIdVPp5KHVQaetUA0ROqAGHcm+nkgG5VvyVk5KtxzQY9V2aRSsc0VFXUxihGJ9aJ2D5earvYlVDqAKfmiPL5oIlJTuVZ/JACigfXYjTCAwrBlzUIRaMD3oROuXS7EfNMf1VnPcAJ3YnlhnuWk6P1sS3es7bNaGGML2AHbM/JebNd30+upmivT/U+I/Roajy4k6kklIfBMdyVelHD5GZmZ3PkpdGJ9BJTGp3dwQm8eA8T+St3IINECoBgmOvrVAp9dyUOyT7krHRpP6IJvTNYTkCewTwWZdJddvC7B957wGkxMiTAAO7nuVb6Hwe81wy91wIvHEiZjDfrhErDvhe2WG4R2zkqnOz7Vm2izOwi66IbLXtdjicYPugTGMZLBtFMtwPgQRpOIMaqxaJNTDGrHNJfRqFVpKtk0qqsYdyVwVVTJZMTT65p2j5qppVrfI+aBSfql9d6J8lBnzQQN+icNjFBmitAyQSFGjvRZkhu9aoLtkVrtRp7Qs/bdaXgbh8/wBPFaeiYqYfiWXXMucTw+QXPFP7u3pWzz/R9nzMfz/iv0Vj1qn3RmfAb1c44LFsON4nNdDzWSxsYDd5Jxp61Q15eSZuiCsHBEnP1qioPLyQIdPWqUN7UXFCc0BgTpl5JqdSC0nIGfEFV68khQG/E78gd2OY9arHrVCcyTxJJT1NfWqxnFRYK8pUSgor/9k="/>
          <p:cNvSpPr>
            <a:spLocks noChangeAspect="1" noChangeArrowheads="1"/>
          </p:cNvSpPr>
          <p:nvPr/>
        </p:nvSpPr>
        <p:spPr bwMode="auto">
          <a:xfrm>
            <a:off x="307975" y="-1638300"/>
            <a:ext cx="29908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i.dailymail.co.uk/i/pix/2008/06/20/article-1027878-000B627600000578-701_233x2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434660"/>
            <a:ext cx="2049275" cy="2594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jeff bezos net wor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1" y="4131832"/>
            <a:ext cx="2078491" cy="269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59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wipe(down)">
                                      <p:cBhvr>
                                        <p:cTn id="18" dur="5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Those entrepreneurs who create the industrialized America of the Gilded Age.</a:t>
            </a:r>
            <a:endParaRPr lang="en-US" dirty="0"/>
          </a:p>
        </p:txBody>
      </p:sp>
      <p:sp>
        <p:nvSpPr>
          <p:cNvPr id="3" name="Title 2"/>
          <p:cNvSpPr>
            <a:spLocks noGrp="1"/>
          </p:cNvSpPr>
          <p:nvPr>
            <p:ph type="title"/>
          </p:nvPr>
        </p:nvSpPr>
        <p:spPr/>
        <p:txBody>
          <a:bodyPr/>
          <a:lstStyle/>
          <a:p>
            <a:r>
              <a:rPr lang="en-US" dirty="0" smtClean="0">
                <a:hlinkClick r:id="rId2"/>
              </a:rPr>
              <a:t>The Robber Barons</a:t>
            </a:r>
            <a:endParaRPr lang="en-US" dirty="0"/>
          </a:p>
        </p:txBody>
      </p:sp>
      <p:pic>
        <p:nvPicPr>
          <p:cNvPr id="2050" name="Picture 2" descr="http://www.sageamericanhistory.net/gildedage/images/bar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599"/>
            <a:ext cx="8206514" cy="321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7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5486400" cy="3886200"/>
          </a:xfrm>
        </p:spPr>
        <p:txBody>
          <a:bodyPr/>
          <a:lstStyle/>
          <a:p>
            <a:r>
              <a:rPr lang="en-US" dirty="0" smtClean="0"/>
              <a:t>Creates a huge industry by controlling the major railroad lines.</a:t>
            </a:r>
          </a:p>
          <a:p>
            <a:r>
              <a:rPr lang="en-US" dirty="0" smtClean="0"/>
              <a:t>In his lifetime, he made $178.4 billion (today’s money)</a:t>
            </a:r>
          </a:p>
          <a:p>
            <a:r>
              <a:rPr lang="en-US" dirty="0" smtClean="0"/>
              <a:t>He was the first to begin the takeover of an industry, although he wasn’t successful in monopolizing the entire railroad industry.</a:t>
            </a:r>
          </a:p>
          <a:p>
            <a:endParaRPr lang="en-US" dirty="0"/>
          </a:p>
        </p:txBody>
      </p:sp>
      <p:sp>
        <p:nvSpPr>
          <p:cNvPr id="3" name="Title 2"/>
          <p:cNvSpPr>
            <a:spLocks noGrp="1"/>
          </p:cNvSpPr>
          <p:nvPr>
            <p:ph type="title"/>
          </p:nvPr>
        </p:nvSpPr>
        <p:spPr/>
        <p:txBody>
          <a:bodyPr/>
          <a:lstStyle/>
          <a:p>
            <a:r>
              <a:rPr lang="en-US" dirty="0" smtClean="0"/>
              <a:t>Cornelius Vanderbilt</a:t>
            </a:r>
            <a:endParaRPr lang="en-US" dirty="0"/>
          </a:p>
        </p:txBody>
      </p:sp>
      <p:pic>
        <p:nvPicPr>
          <p:cNvPr id="3074" name="Picture 2" descr="http://media-2.web.britannica.com/eb-media/71/43071-004-92B475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0765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13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down)">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5015753" cy="3877815"/>
          </a:xfrm>
        </p:spPr>
        <p:txBody>
          <a:bodyPr>
            <a:normAutofit fontScale="85000" lnSpcReduction="20000"/>
          </a:bodyPr>
          <a:lstStyle/>
          <a:p>
            <a:r>
              <a:rPr lang="en-US" dirty="0" smtClean="0"/>
              <a:t>He began the takeover of the oil industry after the </a:t>
            </a:r>
            <a:r>
              <a:rPr lang="en-US" dirty="0"/>
              <a:t>C</a:t>
            </a:r>
            <a:r>
              <a:rPr lang="en-US" dirty="0" smtClean="0"/>
              <a:t>ivil War.</a:t>
            </a:r>
          </a:p>
          <a:p>
            <a:r>
              <a:rPr lang="en-US" dirty="0" smtClean="0"/>
              <a:t>He got his start from doing business with Vanderbilt.</a:t>
            </a:r>
          </a:p>
          <a:p>
            <a:r>
              <a:rPr lang="en-US" dirty="0" smtClean="0"/>
              <a:t>He initially had control of the oil refineries and then created Standard Oil.</a:t>
            </a:r>
          </a:p>
          <a:p>
            <a:r>
              <a:rPr lang="en-US" dirty="0" smtClean="0"/>
              <a:t>He is the richest man in history up to this point.</a:t>
            </a:r>
          </a:p>
          <a:p>
            <a:r>
              <a:rPr lang="en-US" dirty="0" smtClean="0"/>
              <a:t>In his lifetime, he made $663.4 billion (today’s money).</a:t>
            </a:r>
          </a:p>
          <a:p>
            <a:r>
              <a:rPr lang="en-US" dirty="0" smtClean="0"/>
              <a:t>Standard Oil was one of the trusts broken up by Teddy Roosevelt.</a:t>
            </a:r>
          </a:p>
          <a:p>
            <a:endParaRPr lang="en-US" dirty="0"/>
          </a:p>
        </p:txBody>
      </p:sp>
      <p:sp>
        <p:nvSpPr>
          <p:cNvPr id="3" name="Title 2"/>
          <p:cNvSpPr>
            <a:spLocks noGrp="1"/>
          </p:cNvSpPr>
          <p:nvPr>
            <p:ph type="title"/>
          </p:nvPr>
        </p:nvSpPr>
        <p:spPr/>
        <p:txBody>
          <a:bodyPr/>
          <a:lstStyle/>
          <a:p>
            <a:r>
              <a:rPr lang="en-US" dirty="0" smtClean="0"/>
              <a:t>John D. Rockefeller</a:t>
            </a:r>
            <a:endParaRPr lang="en-US" dirty="0"/>
          </a:p>
        </p:txBody>
      </p:sp>
      <p:pic>
        <p:nvPicPr>
          <p:cNvPr id="4098" name="Picture 2" descr="http://www.ohwy.com/history%20pictures/johndro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753" y="2362200"/>
            <a:ext cx="2832847" cy="415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4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795</TotalTime>
  <Words>642</Words>
  <Application>Microsoft Office PowerPoint</Application>
  <PresentationFormat>On-screen Show (4:3)</PresentationFormat>
  <Paragraphs>62</Paragraphs>
  <Slides>24</Slides>
  <Notes>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Hardcover</vt:lpstr>
      <vt:lpstr>The Gilded Age</vt:lpstr>
      <vt:lpstr>Where does “Gilded Age” come from??</vt:lpstr>
      <vt:lpstr>Definition of the Gilded Age</vt:lpstr>
      <vt:lpstr>How Does It Begin??</vt:lpstr>
      <vt:lpstr>What’s Happening in This Time?</vt:lpstr>
      <vt:lpstr>Who Is the Richest Man Today??</vt:lpstr>
      <vt:lpstr>The Robber Barons</vt:lpstr>
      <vt:lpstr>Cornelius Vanderbilt</vt:lpstr>
      <vt:lpstr>John D. Rockefeller</vt:lpstr>
      <vt:lpstr>PowerPoint Presentation</vt:lpstr>
      <vt:lpstr>PowerPoint Presentation</vt:lpstr>
      <vt:lpstr>Andrew Carnegie</vt:lpstr>
      <vt:lpstr>Henry Ford</vt:lpstr>
      <vt:lpstr>John Pierpont (JP) Morgan</vt:lpstr>
      <vt:lpstr>JP Morgan’s Home – Madison Ave. NY</vt:lpstr>
      <vt:lpstr>So, How Do You Justify Having So Much Money???</vt:lpstr>
      <vt:lpstr>Carnegie Library</vt:lpstr>
      <vt:lpstr>Carnegie Library in California</vt:lpstr>
      <vt:lpstr>PowerPoint Presentation</vt:lpstr>
      <vt:lpstr>Inside Carnegie’s House</vt:lpstr>
      <vt:lpstr>Rockefeller Chapel at University of Chicago</vt:lpstr>
      <vt:lpstr>PowerPoint Presentation</vt:lpstr>
      <vt:lpstr>PowerPoint Presentation</vt:lpstr>
      <vt:lpstr>PowerPoint Presentation</vt:lpstr>
    </vt:vector>
  </TitlesOfParts>
  <Company>GISD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Gilded Age</dc:title>
  <dc:creator>Sammons, Julie</dc:creator>
  <cp:lastModifiedBy>Ford</cp:lastModifiedBy>
  <cp:revision>54</cp:revision>
  <dcterms:created xsi:type="dcterms:W3CDTF">2014-09-15T18:36:55Z</dcterms:created>
  <dcterms:modified xsi:type="dcterms:W3CDTF">2018-01-22T02:08:59Z</dcterms:modified>
</cp:coreProperties>
</file>